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5"/>
  </p:notesMasterIdLst>
  <p:sldIdLst>
    <p:sldId id="256" r:id="rId2"/>
    <p:sldId id="270" r:id="rId3"/>
    <p:sldId id="271" r:id="rId4"/>
    <p:sldId id="257" r:id="rId5"/>
    <p:sldId id="258" r:id="rId6"/>
    <p:sldId id="272" r:id="rId7"/>
    <p:sldId id="273" r:id="rId8"/>
    <p:sldId id="274" r:id="rId9"/>
    <p:sldId id="261" r:id="rId10"/>
    <p:sldId id="275" r:id="rId11"/>
    <p:sldId id="276" r:id="rId12"/>
    <p:sldId id="277" r:id="rId13"/>
    <p:sldId id="283" r:id="rId14"/>
    <p:sldId id="278" r:id="rId15"/>
    <p:sldId id="286" r:id="rId16"/>
    <p:sldId id="284" r:id="rId17"/>
    <p:sldId id="285" r:id="rId18"/>
    <p:sldId id="280" r:id="rId19"/>
    <p:sldId id="281" r:id="rId20"/>
    <p:sldId id="266" r:id="rId21"/>
    <p:sldId id="287" r:id="rId22"/>
    <p:sldId id="288" r:id="rId23"/>
    <p:sldId id="282" r:id="rId24"/>
  </p:sldIdLst>
  <p:sldSz cx="14630400" cy="8229600"/>
  <p:notesSz cx="8229600" cy="14630400"/>
  <p:embeddedFontLst>
    <p:embeddedFont>
      <p:font typeface="Alexandria Medium" panose="020B0604020202020204" charset="-78"/>
      <p:regular r:id="rId26"/>
    </p:embeddedFont>
    <p:embeddedFont>
      <p:font typeface="Bahnschrift" panose="020B0502040204020203" pitchFamily="34" charset="0"/>
      <p:regular r:id="rId27"/>
      <p:bold r:id="rId28"/>
    </p:embeddedFont>
    <p:embeddedFont>
      <p:font typeface="Source Sans Pro" panose="020B050303040302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10"/>
  </p:normalViewPr>
  <p:slideViewPr>
    <p:cSldViewPr snapToGrid="0" snapToObjects="1">
      <p:cViewPr varScale="1">
        <p:scale>
          <a:sx n="93" d="100"/>
          <a:sy n="93" d="100"/>
        </p:scale>
        <p:origin x="55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399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09599A-C679-E6FC-CB1A-76AE14E7BB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562626-6EE1-654A-2502-7A73AFE095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E8AA4A-C613-FED2-8A97-EEC01FA682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5246896-A387-353C-7498-40F6539369A9}"/>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742270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1B2AE-1860-F18E-48DE-F82EE6F25F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122FCC-F15A-94E5-100E-8535C3CF8E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D4FFBA-F26C-C801-822B-68C0E7722E9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BE8E6E1-2E06-6817-6EBD-BEC85785331D}"/>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977156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doi.org/10.1109/CALCON.2018.8621934" TargetMode="External"/><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hyperlink" Target="https://vision.fe.uni-lj.si/cvww2016/proceedings/papers/05.pdf" TargetMode="External"/><Relationship Id="rId4" Type="http://schemas.openxmlformats.org/officeDocument/2006/relationships/hyperlink" Target="https://doi.org/10.1109/TITS.2010.2099640"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15089" y="270933"/>
            <a:ext cx="13200222" cy="1868739"/>
          </a:xfrm>
          <a:prstGeom prst="rect">
            <a:avLst/>
          </a:prstGeom>
        </p:spPr>
      </p:pic>
      <p:sp>
        <p:nvSpPr>
          <p:cNvPr id="3" name="Text 0"/>
          <p:cNvSpPr/>
          <p:nvPr/>
        </p:nvSpPr>
        <p:spPr>
          <a:xfrm>
            <a:off x="715089" y="2446139"/>
            <a:ext cx="13200221" cy="2643188"/>
          </a:xfrm>
          <a:prstGeom prst="rect">
            <a:avLst/>
          </a:prstGeom>
          <a:noFill/>
          <a:ln/>
        </p:spPr>
        <p:txBody>
          <a:bodyPr wrap="square" lIns="0" tIns="0" rIns="0" bIns="0" rtlCol="0" anchor="t"/>
          <a:lstStyle/>
          <a:p>
            <a:pPr marL="0" indent="0">
              <a:lnSpc>
                <a:spcPts val="6900"/>
              </a:lnSpc>
              <a:buNone/>
            </a:pPr>
            <a:r>
              <a:rPr lang="en-US" sz="5550" dirty="0">
                <a:solidFill>
                  <a:srgbClr val="124E73"/>
                </a:solidFill>
                <a:latin typeface="Alexandria Medium" pitchFamily="34" charset="0"/>
                <a:ea typeface="Alexandria Medium" pitchFamily="34" charset="-122"/>
                <a:cs typeface="Alexandria Medium" pitchFamily="34" charset="-120"/>
              </a:rPr>
              <a:t>Driver Drowsiness Detection Using Machine Learning With Visual Behaviour</a:t>
            </a:r>
            <a:endParaRPr lang="en-US" sz="5550" dirty="0"/>
          </a:p>
        </p:txBody>
      </p:sp>
      <p:sp>
        <p:nvSpPr>
          <p:cNvPr id="5" name="Text 2"/>
          <p:cNvSpPr/>
          <p:nvPr/>
        </p:nvSpPr>
        <p:spPr>
          <a:xfrm>
            <a:off x="715089" y="6034207"/>
            <a:ext cx="13200221" cy="1634490"/>
          </a:xfrm>
          <a:prstGeom prst="rect">
            <a:avLst/>
          </a:prstGeom>
          <a:noFill/>
          <a:ln/>
        </p:spPr>
        <p:txBody>
          <a:bodyPr wrap="square" lIns="0" tIns="0" rIns="0" bIns="0" rtlCol="0" anchor="t"/>
          <a:lstStyle/>
          <a:p>
            <a:pPr marL="0" indent="0">
              <a:lnSpc>
                <a:spcPts val="3200"/>
              </a:lnSpc>
              <a:buNone/>
            </a:pPr>
            <a:r>
              <a:rPr lang="en-US" sz="2000" b="1" dirty="0">
                <a:solidFill>
                  <a:srgbClr val="2B4150"/>
                </a:solidFill>
                <a:latin typeface="Source Sans Pro" pitchFamily="34" charset="0"/>
                <a:ea typeface="Source Sans Pro" pitchFamily="34" charset="-122"/>
                <a:cs typeface="Source Sans Pro" pitchFamily="34" charset="-120"/>
              </a:rPr>
              <a:t>NAME: BASAB KIRAN SAHA</a:t>
            </a:r>
            <a:r>
              <a:rPr lang="en-US" sz="2000" dirty="0">
                <a:solidFill>
                  <a:srgbClr val="2B4150"/>
                </a:solidFill>
                <a:latin typeface="Source Sans Pro" pitchFamily="34" charset="0"/>
                <a:ea typeface="Source Sans Pro" pitchFamily="34" charset="-122"/>
                <a:cs typeface="Source Sans Pro" pitchFamily="34" charset="-120"/>
              </a:rPr>
              <a:t>
</a:t>
            </a:r>
            <a:r>
              <a:rPr lang="en-US" sz="2000" b="1" dirty="0">
                <a:solidFill>
                  <a:srgbClr val="2B4150"/>
                </a:solidFill>
                <a:latin typeface="Source Sans Pro" pitchFamily="34" charset="0"/>
                <a:ea typeface="Source Sans Pro" pitchFamily="34" charset="-122"/>
                <a:cs typeface="Source Sans Pro" pitchFamily="34" charset="-120"/>
              </a:rPr>
              <a:t>SUBJECT CODE: MTAI 511</a:t>
            </a:r>
            <a:r>
              <a:rPr lang="en-US" sz="2000" dirty="0">
                <a:solidFill>
                  <a:srgbClr val="2B4150"/>
                </a:solidFill>
                <a:latin typeface="Source Sans Pro" pitchFamily="34" charset="0"/>
                <a:ea typeface="Source Sans Pro" pitchFamily="34" charset="-122"/>
                <a:cs typeface="Source Sans Pro" pitchFamily="34" charset="-120"/>
              </a:rPr>
              <a:t>
</a:t>
            </a:r>
            <a:r>
              <a:rPr lang="en-US" sz="2000" b="1" dirty="0">
                <a:solidFill>
                  <a:srgbClr val="2B4150"/>
                </a:solidFill>
                <a:latin typeface="Source Sans Pro" pitchFamily="34" charset="0"/>
                <a:ea typeface="Source Sans Pro" pitchFamily="34" charset="-122"/>
                <a:cs typeface="Source Sans Pro" pitchFamily="34" charset="-120"/>
              </a:rPr>
              <a:t>ROLL NUMBER: 826</a:t>
            </a:r>
            <a:r>
              <a:rPr lang="en-US" sz="2000" dirty="0">
                <a:solidFill>
                  <a:srgbClr val="2B4150"/>
                </a:solidFill>
                <a:latin typeface="Source Sans Pro" pitchFamily="34" charset="0"/>
                <a:ea typeface="Source Sans Pro" pitchFamily="34" charset="-122"/>
                <a:cs typeface="Source Sans Pro" pitchFamily="34" charset="-120"/>
              </a:rPr>
              <a:t>
</a:t>
            </a:r>
            <a:r>
              <a:rPr lang="en-US" sz="2000" b="1" dirty="0">
                <a:solidFill>
                  <a:srgbClr val="2B4150"/>
                </a:solidFill>
                <a:latin typeface="Source Sans Pro" pitchFamily="34" charset="0"/>
                <a:ea typeface="Source Sans Pro" pitchFamily="34" charset="-122"/>
                <a:cs typeface="Source Sans Pro" pitchFamily="34" charset="-120"/>
              </a:rPr>
              <a:t>Supervisor : Sanjay </a:t>
            </a:r>
            <a:r>
              <a:rPr lang="en-US" sz="2000" b="1" dirty="0" err="1">
                <a:solidFill>
                  <a:srgbClr val="2B4150"/>
                </a:solidFill>
                <a:latin typeface="Source Sans Pro" pitchFamily="34" charset="0"/>
                <a:ea typeface="Source Sans Pro" pitchFamily="34" charset="-122"/>
                <a:cs typeface="Source Sans Pro" pitchFamily="34" charset="-120"/>
              </a:rPr>
              <a:t>Pratihar</a:t>
            </a:r>
            <a:endParaRPr lang="en-US" sz="2000" dirty="0"/>
          </a:p>
        </p:txBody>
      </p:sp>
      <p:pic>
        <p:nvPicPr>
          <p:cNvPr id="7" name="Picture 6">
            <a:extLst>
              <a:ext uri="{FF2B5EF4-FFF2-40B4-BE49-F238E27FC236}">
                <a16:creationId xmlns:a16="http://schemas.microsoft.com/office/drawing/2014/main" id="{72D9A570-5138-64C7-494E-B80CBA786B7D}"/>
              </a:ext>
            </a:extLst>
          </p:cNvPr>
          <p:cNvPicPr>
            <a:picLocks noChangeAspect="1"/>
          </p:cNvPicPr>
          <p:nvPr/>
        </p:nvPicPr>
        <p:blipFill>
          <a:blip r:embed="rId4"/>
          <a:stretch>
            <a:fillRect/>
          </a:stretch>
        </p:blipFill>
        <p:spPr>
          <a:xfrm>
            <a:off x="5123671" y="4223045"/>
            <a:ext cx="4239217" cy="316274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4A7853-844F-D3C4-2F66-12D97D05D2C0}"/>
              </a:ext>
            </a:extLst>
          </p:cNvPr>
          <p:cNvPicPr>
            <a:picLocks noChangeAspect="1"/>
          </p:cNvPicPr>
          <p:nvPr/>
        </p:nvPicPr>
        <p:blipFill>
          <a:blip r:embed="rId2"/>
          <a:stretch>
            <a:fillRect/>
          </a:stretch>
        </p:blipFill>
        <p:spPr>
          <a:xfrm>
            <a:off x="5195591" y="2533429"/>
            <a:ext cx="4239217" cy="3162741"/>
          </a:xfrm>
          <a:prstGeom prst="rect">
            <a:avLst/>
          </a:prstGeom>
        </p:spPr>
      </p:pic>
      <p:sp>
        <p:nvSpPr>
          <p:cNvPr id="2" name="TextBox 1">
            <a:extLst>
              <a:ext uri="{FF2B5EF4-FFF2-40B4-BE49-F238E27FC236}">
                <a16:creationId xmlns:a16="http://schemas.microsoft.com/office/drawing/2014/main" id="{283884C7-807A-986C-000C-5298CD5B6BFC}"/>
              </a:ext>
            </a:extLst>
          </p:cNvPr>
          <p:cNvSpPr txBox="1"/>
          <p:nvPr/>
        </p:nvSpPr>
        <p:spPr>
          <a:xfrm>
            <a:off x="655194" y="440675"/>
            <a:ext cx="9243152" cy="830997"/>
          </a:xfrm>
          <a:prstGeom prst="rect">
            <a:avLst/>
          </a:prstGeom>
          <a:noFill/>
        </p:spPr>
        <p:txBody>
          <a:bodyPr wrap="square" rtlCol="0">
            <a:spAutoFit/>
          </a:bodyPr>
          <a:lstStyle/>
          <a:p>
            <a:r>
              <a:rPr lang="en-IN" sz="4800" dirty="0"/>
              <a:t>Model Training</a:t>
            </a:r>
          </a:p>
        </p:txBody>
      </p:sp>
      <p:sp>
        <p:nvSpPr>
          <p:cNvPr id="4" name="Rectangle 3">
            <a:extLst>
              <a:ext uri="{FF2B5EF4-FFF2-40B4-BE49-F238E27FC236}">
                <a16:creationId xmlns:a16="http://schemas.microsoft.com/office/drawing/2014/main" id="{3347ED25-8660-A266-5E51-63C321FACF39}"/>
              </a:ext>
            </a:extLst>
          </p:cNvPr>
          <p:cNvSpPr>
            <a:spLocks noChangeArrowheads="1"/>
          </p:cNvSpPr>
          <p:nvPr/>
        </p:nvSpPr>
        <p:spPr bwMode="auto">
          <a:xfrm>
            <a:off x="727113" y="2664401"/>
            <a:ext cx="12095035" cy="2339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rPr>
              <a:t> All images are resized to 24 X 24 pixels.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rPr>
              <a:t> Two classes(Open and Closed Eyes) stored using </a:t>
            </a:r>
            <a:r>
              <a:rPr kumimoji="0" lang="en-US" altLang="en-US" sz="3200" b="0" i="0" u="none" strike="noStrike" cap="none" normalizeH="0" baseline="0" dirty="0" err="1">
                <a:ln>
                  <a:noFill/>
                </a:ln>
                <a:solidFill>
                  <a:schemeClr val="tx1"/>
                </a:solidFill>
                <a:effectLst/>
              </a:rPr>
              <a:t>ImageFolder</a:t>
            </a:r>
            <a:r>
              <a:rPr kumimoji="0" lang="en-US" altLang="en-US" sz="3200" b="0" i="0" u="none" strike="noStrike" cap="none" normalizeH="0" baseline="0" dirty="0">
                <a:ln>
                  <a:noFill/>
                </a:ln>
                <a:solidFill>
                  <a:schemeClr val="tx1"/>
                </a:solidFill>
                <a:effectLst/>
              </a:rPr>
              <a:t> format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rPr>
              <a:t> Splitting the data into 80% Training and 20% Validation using stratified sampling.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25B44A39-FAF7-1558-D2DF-C6260455C914}"/>
              </a:ext>
            </a:extLst>
          </p:cNvPr>
          <p:cNvSpPr txBox="1"/>
          <p:nvPr/>
        </p:nvSpPr>
        <p:spPr>
          <a:xfrm>
            <a:off x="1409700" y="1638300"/>
            <a:ext cx="3684983" cy="523220"/>
          </a:xfrm>
          <a:prstGeom prst="rect">
            <a:avLst/>
          </a:prstGeom>
          <a:noFill/>
        </p:spPr>
        <p:txBody>
          <a:bodyPr wrap="none" rtlCol="0">
            <a:spAutoFit/>
          </a:bodyPr>
          <a:lstStyle/>
          <a:p>
            <a:r>
              <a:rPr lang="en-IN" sz="2800" dirty="0">
                <a:latin typeface="Aptos" panose="020B0004020202020204" pitchFamily="34" charset="0"/>
              </a:rPr>
              <a:t>Dataset Preprocessing</a:t>
            </a:r>
          </a:p>
        </p:txBody>
      </p:sp>
    </p:spTree>
    <p:extLst>
      <p:ext uri="{BB962C8B-B14F-4D97-AF65-F5344CB8AC3E}">
        <p14:creationId xmlns:p14="http://schemas.microsoft.com/office/powerpoint/2010/main" val="2313548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10957C-031A-41AA-5CD2-8F04F860573C}"/>
              </a:ext>
            </a:extLst>
          </p:cNvPr>
          <p:cNvPicPr>
            <a:picLocks noChangeAspect="1"/>
          </p:cNvPicPr>
          <p:nvPr/>
        </p:nvPicPr>
        <p:blipFill>
          <a:blip r:embed="rId2"/>
          <a:stretch>
            <a:fillRect/>
          </a:stretch>
        </p:blipFill>
        <p:spPr>
          <a:xfrm>
            <a:off x="5195591" y="2533429"/>
            <a:ext cx="4239217" cy="3162741"/>
          </a:xfrm>
          <a:prstGeom prst="rect">
            <a:avLst/>
          </a:prstGeom>
        </p:spPr>
      </p:pic>
      <p:sp>
        <p:nvSpPr>
          <p:cNvPr id="2" name="TextBox 1">
            <a:extLst>
              <a:ext uri="{FF2B5EF4-FFF2-40B4-BE49-F238E27FC236}">
                <a16:creationId xmlns:a16="http://schemas.microsoft.com/office/drawing/2014/main" id="{9B9AD342-32B8-882D-4111-54F5D8D61903}"/>
              </a:ext>
            </a:extLst>
          </p:cNvPr>
          <p:cNvSpPr txBox="1"/>
          <p:nvPr/>
        </p:nvSpPr>
        <p:spPr>
          <a:xfrm>
            <a:off x="727113" y="440675"/>
            <a:ext cx="9243152" cy="830997"/>
          </a:xfrm>
          <a:prstGeom prst="rect">
            <a:avLst/>
          </a:prstGeom>
          <a:noFill/>
        </p:spPr>
        <p:txBody>
          <a:bodyPr wrap="square" rtlCol="0">
            <a:spAutoFit/>
          </a:bodyPr>
          <a:lstStyle/>
          <a:p>
            <a:r>
              <a:rPr lang="en-IN" sz="4800" dirty="0"/>
              <a:t>Model Training</a:t>
            </a:r>
          </a:p>
        </p:txBody>
      </p:sp>
      <p:sp>
        <p:nvSpPr>
          <p:cNvPr id="5" name="TextBox 4">
            <a:extLst>
              <a:ext uri="{FF2B5EF4-FFF2-40B4-BE49-F238E27FC236}">
                <a16:creationId xmlns:a16="http://schemas.microsoft.com/office/drawing/2014/main" id="{E8F0CF99-B0B5-3875-0497-98A90D3417DC}"/>
              </a:ext>
            </a:extLst>
          </p:cNvPr>
          <p:cNvSpPr txBox="1"/>
          <p:nvPr/>
        </p:nvSpPr>
        <p:spPr>
          <a:xfrm>
            <a:off x="1409700" y="1638300"/>
            <a:ext cx="3318088" cy="584775"/>
          </a:xfrm>
          <a:prstGeom prst="rect">
            <a:avLst/>
          </a:prstGeom>
          <a:noFill/>
        </p:spPr>
        <p:txBody>
          <a:bodyPr wrap="none" rtlCol="0">
            <a:spAutoFit/>
          </a:bodyPr>
          <a:lstStyle/>
          <a:p>
            <a:r>
              <a:rPr lang="en-IN" sz="3200" dirty="0">
                <a:latin typeface="Aptos" panose="020B0004020202020204" pitchFamily="34" charset="0"/>
              </a:rPr>
              <a:t>CNN Architecture</a:t>
            </a:r>
          </a:p>
        </p:txBody>
      </p:sp>
      <p:sp>
        <p:nvSpPr>
          <p:cNvPr id="6" name="Rectangle 5">
            <a:extLst>
              <a:ext uri="{FF2B5EF4-FFF2-40B4-BE49-F238E27FC236}">
                <a16:creationId xmlns:a16="http://schemas.microsoft.com/office/drawing/2014/main" id="{C5A89CA6-E6E6-059F-B167-D5444D74F5F3}"/>
              </a:ext>
            </a:extLst>
          </p:cNvPr>
          <p:cNvSpPr>
            <a:spLocks noChangeArrowheads="1"/>
          </p:cNvSpPr>
          <p:nvPr/>
        </p:nvSpPr>
        <p:spPr bwMode="auto">
          <a:xfrm>
            <a:off x="860462" y="2573049"/>
            <a:ext cx="10379038" cy="4370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a:ln>
                  <a:noFill/>
                </a:ln>
                <a:solidFill>
                  <a:schemeClr val="tx1"/>
                </a:solidFill>
                <a:effectLst/>
              </a:rPr>
              <a:t>Two convolution layers:</a:t>
            </a:r>
          </a:p>
          <a:p>
            <a:pPr marR="0" lvl="0" algn="l" defTabSz="914400" rtl="0" eaLnBrk="0" fontAlgn="base" latinLnBrk="0" hangingPunct="0">
              <a:lnSpc>
                <a:spcPct val="100000"/>
              </a:lnSpc>
              <a:spcBef>
                <a:spcPct val="0"/>
              </a:spcBef>
              <a:spcAft>
                <a:spcPct val="0"/>
              </a:spcAft>
              <a:buClrTx/>
              <a:buSzTx/>
              <a:tabLst/>
            </a:pPr>
            <a:r>
              <a:rPr lang="en-US" altLang="en-US" sz="3200" dirty="0"/>
              <a:t>	Conv2d(3 </a:t>
            </a:r>
            <a:r>
              <a:rPr lang="en-US" altLang="en-US" sz="3200" dirty="0">
                <a:sym typeface="Wingdings" panose="05000000000000000000" pitchFamily="2" charset="2"/>
              </a:rPr>
              <a:t> 32) + ReLU + </a:t>
            </a:r>
            <a:r>
              <a:rPr lang="en-US" altLang="en-US" sz="3200" dirty="0" err="1">
                <a:sym typeface="Wingdings" panose="05000000000000000000" pitchFamily="2" charset="2"/>
              </a:rPr>
              <a:t>MaxPool</a:t>
            </a:r>
            <a:endParaRPr lang="en-US" altLang="en-US" sz="3200" dirty="0">
              <a:sym typeface="Wingdings" panose="05000000000000000000" pitchFamily="2" charset="2"/>
            </a:endParaRPr>
          </a:p>
          <a:p>
            <a:pPr marR="0" lvl="0" algn="l" defTabSz="914400" rtl="0" eaLnBrk="0" fontAlgn="base" latinLnBrk="0" hangingPunct="0">
              <a:lnSpc>
                <a:spcPct val="100000"/>
              </a:lnSpc>
              <a:spcBef>
                <a:spcPct val="0"/>
              </a:spcBef>
              <a:spcAft>
                <a:spcPct val="0"/>
              </a:spcAft>
              <a:buClrTx/>
              <a:buSzTx/>
              <a:tabLst/>
            </a:pPr>
            <a:r>
              <a:rPr kumimoji="0" lang="en-US" altLang="en-US" sz="3200" b="0" i="0" u="none" strike="noStrike" cap="none" normalizeH="0" baseline="0" dirty="0">
                <a:ln>
                  <a:noFill/>
                </a:ln>
                <a:solidFill>
                  <a:schemeClr val="tx1"/>
                </a:solidFill>
                <a:effectLst/>
                <a:sym typeface="Wingdings" panose="05000000000000000000" pitchFamily="2" charset="2"/>
              </a:rPr>
              <a:t>	</a:t>
            </a:r>
            <a:r>
              <a:rPr lang="en-US" altLang="en-US" sz="3200" dirty="0"/>
              <a:t>Conv2d(32 </a:t>
            </a:r>
            <a:r>
              <a:rPr lang="en-US" altLang="en-US" sz="3200" dirty="0">
                <a:sym typeface="Wingdings" panose="05000000000000000000" pitchFamily="2" charset="2"/>
              </a:rPr>
              <a:t> 64) + ReLU + </a:t>
            </a:r>
            <a:r>
              <a:rPr lang="en-US" altLang="en-US" sz="3200" dirty="0" err="1">
                <a:sym typeface="Wingdings" panose="05000000000000000000" pitchFamily="2" charset="2"/>
              </a:rPr>
              <a:t>MaxPool</a:t>
            </a:r>
            <a:endParaRPr lang="en-US" altLang="en-US" sz="3200" dirty="0">
              <a:sym typeface="Wingdings" panose="05000000000000000000" pitchFamily="2" charset="2"/>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3200" dirty="0">
                <a:sym typeface="Wingdings" panose="05000000000000000000" pitchFamily="2" charset="2"/>
              </a:rPr>
              <a:t>Fully Connected Classifier :</a:t>
            </a:r>
          </a:p>
          <a:p>
            <a:pPr marL="742950" lvl="1" indent="-285750" eaLnBrk="0" fontAlgn="base" hangingPunct="0">
              <a:spcBef>
                <a:spcPct val="0"/>
              </a:spcBef>
              <a:spcAft>
                <a:spcPct val="0"/>
              </a:spcAft>
              <a:buFont typeface="Arial" panose="020B0604020202020204" pitchFamily="34" charset="0"/>
              <a:buChar char="•"/>
            </a:pPr>
            <a:r>
              <a:rPr lang="en-US" altLang="en-US" sz="3200" dirty="0">
                <a:sym typeface="Wingdings" panose="05000000000000000000" pitchFamily="2" charset="2"/>
              </a:rPr>
              <a:t>Flatten  Linear(64x4x4  128)  ReLU  Dropout  Linear(1281)</a:t>
            </a:r>
          </a:p>
          <a:p>
            <a:pPr marL="285750" indent="-285750" eaLnBrk="0" fontAlgn="base" hangingPunct="0">
              <a:spcBef>
                <a:spcPct val="0"/>
              </a:spcBef>
              <a:spcAft>
                <a:spcPct val="0"/>
              </a:spcAft>
              <a:buFont typeface="Arial" panose="020B0604020202020204" pitchFamily="34" charset="0"/>
              <a:buChar char="•"/>
            </a:pPr>
            <a:r>
              <a:rPr lang="en-US" altLang="en-US" sz="3200" dirty="0">
                <a:sym typeface="Wingdings" panose="05000000000000000000" pitchFamily="2" charset="2"/>
              </a:rPr>
              <a:t>There is 15 training iterations batch size is 32.</a:t>
            </a:r>
          </a:p>
          <a:p>
            <a:pPr marL="742950" lvl="1" indent="-285750" eaLnBrk="0" fontAlgn="base" hangingPunct="0">
              <a:spcBef>
                <a:spcPct val="0"/>
              </a:spcBef>
              <a:spcAft>
                <a:spcPct val="0"/>
              </a:spcAft>
              <a:buFont typeface="Arial" panose="020B0604020202020204" pitchFamily="34" charset="0"/>
              <a:buChar char="•"/>
            </a:pPr>
            <a:endParaRPr lang="en-US" altLang="en-US" dirty="0">
              <a:latin typeface="Arial" panose="020B0604020202020204" pitchFamily="34" charset="0"/>
              <a:sym typeface="Wingdings" panose="05000000000000000000" pitchFamily="2" charset="2"/>
            </a:endParaRPr>
          </a:p>
          <a:p>
            <a:pPr marR="0" lvl="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sym typeface="Wingdings" panose="05000000000000000000" pitchFamily="2" charset="2"/>
              </a:rPr>
              <a:t>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spTree>
    <p:extLst>
      <p:ext uri="{BB962C8B-B14F-4D97-AF65-F5344CB8AC3E}">
        <p14:creationId xmlns:p14="http://schemas.microsoft.com/office/powerpoint/2010/main" val="1741977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Generated image">
            <a:extLst>
              <a:ext uri="{FF2B5EF4-FFF2-40B4-BE49-F238E27FC236}">
                <a16:creationId xmlns:a16="http://schemas.microsoft.com/office/drawing/2014/main" id="{9852CA3E-C5E3-A830-C32D-99753766160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324" t="11271" r="4784" b="35970"/>
          <a:stretch/>
        </p:blipFill>
        <p:spPr bwMode="auto">
          <a:xfrm>
            <a:off x="1583096" y="2727264"/>
            <a:ext cx="4670115" cy="180718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F84F4E5C-6DAD-6CAB-C5B2-DA664C355094}"/>
              </a:ext>
            </a:extLst>
          </p:cNvPr>
          <p:cNvPicPr>
            <a:picLocks noChangeAspect="1"/>
          </p:cNvPicPr>
          <p:nvPr/>
        </p:nvPicPr>
        <p:blipFill>
          <a:blip r:embed="rId3"/>
          <a:stretch>
            <a:fillRect/>
          </a:stretch>
        </p:blipFill>
        <p:spPr>
          <a:xfrm>
            <a:off x="6253211" y="2480517"/>
            <a:ext cx="4239217" cy="3162741"/>
          </a:xfrm>
          <a:prstGeom prst="rect">
            <a:avLst/>
          </a:prstGeom>
        </p:spPr>
      </p:pic>
      <p:sp>
        <p:nvSpPr>
          <p:cNvPr id="2" name="TextBox 1">
            <a:extLst>
              <a:ext uri="{FF2B5EF4-FFF2-40B4-BE49-F238E27FC236}">
                <a16:creationId xmlns:a16="http://schemas.microsoft.com/office/drawing/2014/main" id="{540A1557-A15C-54E9-6F6C-D95D049A4F40}"/>
              </a:ext>
            </a:extLst>
          </p:cNvPr>
          <p:cNvSpPr txBox="1"/>
          <p:nvPr/>
        </p:nvSpPr>
        <p:spPr>
          <a:xfrm>
            <a:off x="727113" y="440675"/>
            <a:ext cx="9243152" cy="830997"/>
          </a:xfrm>
          <a:prstGeom prst="rect">
            <a:avLst/>
          </a:prstGeom>
          <a:noFill/>
        </p:spPr>
        <p:txBody>
          <a:bodyPr wrap="square" rtlCol="0">
            <a:spAutoFit/>
          </a:bodyPr>
          <a:lstStyle/>
          <a:p>
            <a:r>
              <a:rPr lang="en-IN" sz="4800" dirty="0"/>
              <a:t>Driver Drowsiness Calculation</a:t>
            </a:r>
          </a:p>
        </p:txBody>
      </p:sp>
      <p:sp>
        <p:nvSpPr>
          <p:cNvPr id="5" name="TextBox 4">
            <a:extLst>
              <a:ext uri="{FF2B5EF4-FFF2-40B4-BE49-F238E27FC236}">
                <a16:creationId xmlns:a16="http://schemas.microsoft.com/office/drawing/2014/main" id="{F9C2D254-763A-C1AA-5DA9-17CCE9EDA33A}"/>
              </a:ext>
            </a:extLst>
          </p:cNvPr>
          <p:cNvSpPr txBox="1"/>
          <p:nvPr/>
        </p:nvSpPr>
        <p:spPr>
          <a:xfrm>
            <a:off x="828339" y="1663013"/>
            <a:ext cx="12866146" cy="923330"/>
          </a:xfrm>
          <a:prstGeom prst="rect">
            <a:avLst/>
          </a:prstGeom>
          <a:noFill/>
        </p:spPr>
        <p:txBody>
          <a:bodyPr wrap="square">
            <a:spAutoFit/>
          </a:bodyPr>
          <a:lstStyle/>
          <a:p>
            <a:pPr>
              <a:buNone/>
            </a:pPr>
            <a:r>
              <a:rPr lang="en-IN" dirty="0"/>
              <a:t>The Eye Aspect Ratio (EAR) is a robust, real-time metric used to detect drowsiness based on the geometry of the eye. It is calculated using the vertical and horizontal distances between specific eye landmarks detected using </a:t>
            </a:r>
            <a:r>
              <a:rPr lang="en-IN" dirty="0" err="1"/>
              <a:t>dlib’s</a:t>
            </a:r>
            <a:r>
              <a:rPr lang="en-IN" dirty="0"/>
              <a:t> 68-point facial landmark predictor.</a:t>
            </a:r>
          </a:p>
          <a:p>
            <a:pPr>
              <a:buNone/>
            </a:pPr>
            <a:endParaRPr lang="en-IN" b="1" dirty="0"/>
          </a:p>
        </p:txBody>
      </p:sp>
      <p:sp>
        <p:nvSpPr>
          <p:cNvPr id="6" name="TextBox 5">
            <a:extLst>
              <a:ext uri="{FF2B5EF4-FFF2-40B4-BE49-F238E27FC236}">
                <a16:creationId xmlns:a16="http://schemas.microsoft.com/office/drawing/2014/main" id="{6804EA73-F617-4477-9F38-D8E843601241}"/>
              </a:ext>
            </a:extLst>
          </p:cNvPr>
          <p:cNvSpPr txBox="1"/>
          <p:nvPr/>
        </p:nvSpPr>
        <p:spPr>
          <a:xfrm>
            <a:off x="828339" y="5165864"/>
            <a:ext cx="9391995" cy="1200329"/>
          </a:xfrm>
          <a:prstGeom prst="rect">
            <a:avLst/>
          </a:prstGeom>
          <a:noFill/>
        </p:spPr>
        <p:txBody>
          <a:bodyPr wrap="none" rtlCol="0">
            <a:spAutoFit/>
          </a:bodyPr>
          <a:lstStyle/>
          <a:p>
            <a:pPr>
              <a:buNone/>
            </a:pPr>
            <a:r>
              <a:rPr lang="en-IN" dirty="0"/>
              <a:t>Where:</a:t>
            </a:r>
          </a:p>
          <a:p>
            <a:pPr>
              <a:buFont typeface="Arial" panose="020B0604020202020204" pitchFamily="34" charset="0"/>
              <a:buChar char="•"/>
            </a:pPr>
            <a:r>
              <a:rPr lang="en-IN" dirty="0"/>
              <a:t>p1,p2,...,p6p_1, p_2, ..., p_6p1​,p2​,...,p6​ are the 6 eye landmarks for each eye (either left or right).</a:t>
            </a:r>
          </a:p>
          <a:p>
            <a:pPr>
              <a:buFont typeface="Arial" panose="020B0604020202020204" pitchFamily="34" charset="0"/>
              <a:buChar char="•"/>
            </a:pPr>
            <a:r>
              <a:rPr lang="en-IN" dirty="0"/>
              <a:t>∣∣pi−</a:t>
            </a:r>
            <a:r>
              <a:rPr lang="en-IN" dirty="0" err="1"/>
              <a:t>pj</a:t>
            </a:r>
            <a:r>
              <a:rPr lang="en-IN" dirty="0"/>
              <a:t>∣∣ denotes the Euclidean distance between two landmarks.</a:t>
            </a:r>
          </a:p>
          <a:p>
            <a:endParaRPr lang="en-IN" dirty="0"/>
          </a:p>
        </p:txBody>
      </p:sp>
    </p:spTree>
    <p:extLst>
      <p:ext uri="{BB962C8B-B14F-4D97-AF65-F5344CB8AC3E}">
        <p14:creationId xmlns:p14="http://schemas.microsoft.com/office/powerpoint/2010/main" val="2030767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F1E2C-B675-143F-9838-A40851ECDDF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3EACF773-8D5D-F955-ED28-7435931F08F7}"/>
              </a:ext>
            </a:extLst>
          </p:cNvPr>
          <p:cNvPicPr>
            <a:picLocks noChangeAspect="1"/>
          </p:cNvPicPr>
          <p:nvPr/>
        </p:nvPicPr>
        <p:blipFill>
          <a:blip r:embed="rId2"/>
          <a:stretch>
            <a:fillRect/>
          </a:stretch>
        </p:blipFill>
        <p:spPr>
          <a:xfrm>
            <a:off x="5195591" y="2533429"/>
            <a:ext cx="4239217" cy="3162741"/>
          </a:xfrm>
          <a:prstGeom prst="rect">
            <a:avLst/>
          </a:prstGeom>
        </p:spPr>
      </p:pic>
      <p:sp>
        <p:nvSpPr>
          <p:cNvPr id="2" name="TextBox 1">
            <a:extLst>
              <a:ext uri="{FF2B5EF4-FFF2-40B4-BE49-F238E27FC236}">
                <a16:creationId xmlns:a16="http://schemas.microsoft.com/office/drawing/2014/main" id="{2F60BE92-CD32-5321-C8A9-9F807DD5A376}"/>
              </a:ext>
            </a:extLst>
          </p:cNvPr>
          <p:cNvSpPr txBox="1"/>
          <p:nvPr/>
        </p:nvSpPr>
        <p:spPr>
          <a:xfrm>
            <a:off x="191656" y="182491"/>
            <a:ext cx="9243152" cy="830997"/>
          </a:xfrm>
          <a:prstGeom prst="rect">
            <a:avLst/>
          </a:prstGeom>
          <a:noFill/>
        </p:spPr>
        <p:txBody>
          <a:bodyPr wrap="square" rtlCol="0">
            <a:spAutoFit/>
          </a:bodyPr>
          <a:lstStyle/>
          <a:p>
            <a:r>
              <a:rPr lang="en-IN" sz="4800" dirty="0"/>
              <a:t>User Interface Implementation</a:t>
            </a:r>
          </a:p>
        </p:txBody>
      </p:sp>
      <p:sp>
        <p:nvSpPr>
          <p:cNvPr id="6" name="Rectangle 2">
            <a:extLst>
              <a:ext uri="{FF2B5EF4-FFF2-40B4-BE49-F238E27FC236}">
                <a16:creationId xmlns:a16="http://schemas.microsoft.com/office/drawing/2014/main" id="{1F7FE76B-3108-D873-6D15-14B96AF5142A}"/>
              </a:ext>
            </a:extLst>
          </p:cNvPr>
          <p:cNvSpPr>
            <a:spLocks noChangeArrowheads="1"/>
          </p:cNvSpPr>
          <p:nvPr/>
        </p:nvSpPr>
        <p:spPr bwMode="auto">
          <a:xfrm>
            <a:off x="297457" y="1369669"/>
            <a:ext cx="13784304" cy="64633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tx1"/>
                </a:solidFill>
                <a:effectLst/>
                <a:latin typeface="Arial" panose="020B0604020202020204" pitchFamily="34" charset="0"/>
              </a:rPr>
              <a:t>Real-Time Webcam Feed Overlay:</a:t>
            </a: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 The system captures live video from a webcam using OpenCV (cv2.VideoCapture).</a:t>
            </a:r>
          </a:p>
          <a:p>
            <a:pPr lvl="1" eaLnBrk="0" fontAlgn="base" hangingPunct="0">
              <a:spcBef>
                <a:spcPct val="0"/>
              </a:spcBef>
              <a:spcAft>
                <a:spcPct val="0"/>
              </a:spcAft>
              <a:buFontTx/>
              <a:buChar char="•"/>
            </a:pPr>
            <a:r>
              <a:rPr lang="en-US" altLang="en-US" dirty="0">
                <a:latin typeface="Arial" panose="020B0604020202020204" pitchFamily="34" charset="0"/>
              </a:rPr>
              <a:t> </a:t>
            </a:r>
            <a:r>
              <a:rPr kumimoji="0" lang="en-US" altLang="en-US" b="0" i="0" u="none" strike="noStrike" cap="none" normalizeH="0" baseline="0" dirty="0">
                <a:ln>
                  <a:noFill/>
                </a:ln>
                <a:solidFill>
                  <a:schemeClr val="tx1"/>
                </a:solidFill>
                <a:effectLst/>
                <a:latin typeface="Arial" panose="020B0604020202020204" pitchFamily="34" charset="0"/>
              </a:rPr>
              <a:t>Facial landmarks, EAR (Eye Aspect Ratio), head pose angle, and gaze values are calculated in real-time and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          overlaid directly on the video feed for visual feedback.</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AutoNum type="arabicPeriod" startAt="2"/>
              <a:tabLst/>
            </a:pPr>
            <a:r>
              <a:rPr kumimoji="0" lang="en-US" altLang="en-US" sz="1800" b="0" i="0" u="none" strike="noStrike" cap="none" normalizeH="0" baseline="0" dirty="0">
                <a:ln>
                  <a:noFill/>
                </a:ln>
                <a:solidFill>
                  <a:schemeClr val="tx1"/>
                </a:solidFill>
                <a:effectLst/>
                <a:latin typeface="Arial" panose="020B0604020202020204" pitchFamily="34" charset="0"/>
              </a:rPr>
              <a:t>Dynamic Status Alerts:</a:t>
            </a: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 If the driver’s eye remains closed for a threshold duration or gaze is off-center, visual alerts such as </a:t>
            </a:r>
          </a:p>
          <a:p>
            <a:pPr marL="0" marR="0" lvl="0" indent="0" algn="l" defTabSz="914400" rtl="0" eaLnBrk="0" fontAlgn="base" latinLnBrk="0" hangingPunct="0">
              <a:lnSpc>
                <a:spcPct val="100000"/>
              </a:lnSpc>
              <a:spcBef>
                <a:spcPct val="0"/>
              </a:spcBef>
              <a:spcAft>
                <a:spcPct val="0"/>
              </a:spcAft>
              <a:buClrTx/>
              <a:buSzTx/>
              <a:tabLst/>
            </a:pPr>
            <a:r>
              <a:rPr lang="en-US" altLang="en-US"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“DROWSINESS ALERT!” or “ATTENTION ALERT!” are displayed on the screen in red or blue font.</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 These alerts help provide instant feedback without interrupting the driver’s vision.</a:t>
            </a:r>
          </a:p>
          <a:p>
            <a:pPr lvl="1" eaLnBrk="0" fontAlgn="base" hangingPunct="0">
              <a:spcBef>
                <a:spcPct val="0"/>
              </a:spcBef>
              <a:spcAft>
                <a:spcPct val="0"/>
              </a:spcAft>
            </a:pPr>
            <a:endParaRPr kumimoji="0" lang="en-US" altLang="en-US"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AutoNum type="arabicPeriod" startAt="3"/>
              <a:tabLst/>
            </a:pPr>
            <a:r>
              <a:rPr kumimoji="0" lang="en-US" altLang="en-US" sz="1800" b="0" i="0" u="none" strike="noStrike" cap="none" normalizeH="0" baseline="0" dirty="0">
                <a:ln>
                  <a:noFill/>
                </a:ln>
                <a:solidFill>
                  <a:schemeClr val="tx1"/>
                </a:solidFill>
                <a:effectLst/>
                <a:latin typeface="Arial" panose="020B0604020202020204" pitchFamily="34" charset="0"/>
              </a:rPr>
              <a:t>Audio Alarm Integration:</a:t>
            </a: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 The UI integrates an audio alert using </a:t>
            </a:r>
            <a:r>
              <a:rPr kumimoji="0" lang="en-US" altLang="en-US" b="0" i="0" u="none" strike="noStrike" cap="none" normalizeH="0" baseline="0" dirty="0" err="1">
                <a:ln>
                  <a:noFill/>
                </a:ln>
                <a:solidFill>
                  <a:schemeClr val="tx1"/>
                </a:solidFill>
                <a:effectLst/>
                <a:latin typeface="Arial" panose="020B0604020202020204" pitchFamily="34" charset="0"/>
              </a:rPr>
              <a:t>pygame.mixer</a:t>
            </a:r>
            <a:r>
              <a:rPr kumimoji="0" lang="en-US" altLang="en-US" b="0" i="0" u="none" strike="noStrike" cap="none" normalizeH="0" baseline="0" dirty="0">
                <a:ln>
                  <a:noFill/>
                </a:ln>
                <a:solidFill>
                  <a:schemeClr val="tx1"/>
                </a:solidFill>
                <a:effectLst/>
                <a:latin typeface="Arial" panose="020B0604020202020204" pitchFamily="34" charset="0"/>
              </a:rPr>
              <a:t> to play a loud warning sound if the system detects prolonged drowsiness or distraction.</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 This audio trigger is non-blocking and can loop until the driver’s attention returns to normal.</a:t>
            </a:r>
          </a:p>
          <a:p>
            <a:pPr lvl="1" eaLnBrk="0" fontAlgn="base" hangingPunct="0">
              <a:spcBef>
                <a:spcPct val="0"/>
              </a:spcBef>
              <a:spcAft>
                <a:spcPct val="0"/>
              </a:spcAft>
            </a:pPr>
            <a:endParaRPr kumimoji="0" lang="en-US" altLang="en-US"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AutoNum type="arabicPeriod" startAt="4"/>
              <a:tabLst/>
            </a:pPr>
            <a:r>
              <a:rPr kumimoji="0" lang="en-US" altLang="en-US" sz="1800" b="0" i="0" u="none" strike="noStrike" cap="none" normalizeH="0" baseline="0" dirty="0">
                <a:ln>
                  <a:noFill/>
                </a:ln>
                <a:solidFill>
                  <a:schemeClr val="tx1"/>
                </a:solidFill>
                <a:effectLst/>
                <a:latin typeface="Arial" panose="020B0604020202020204" pitchFamily="34" charset="0"/>
              </a:rPr>
              <a:t>Performance Metrics Display:</a:t>
            </a: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 The live window displays real-time metrics such as EAR values, CNN predictions, head pose angle, and gaze deviation.</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 These values help users understand how the system evaluates attention and drowsiness on a frame-by-frame basis.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8026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66C5CF-0C88-6621-75B9-1B77433368B8}"/>
              </a:ext>
            </a:extLst>
          </p:cNvPr>
          <p:cNvPicPr>
            <a:picLocks noChangeAspect="1"/>
          </p:cNvPicPr>
          <p:nvPr/>
        </p:nvPicPr>
        <p:blipFill>
          <a:blip r:embed="rId2"/>
          <a:stretch>
            <a:fillRect/>
          </a:stretch>
        </p:blipFill>
        <p:spPr>
          <a:xfrm>
            <a:off x="5195591" y="2533429"/>
            <a:ext cx="4239217" cy="3162741"/>
          </a:xfrm>
          <a:prstGeom prst="rect">
            <a:avLst/>
          </a:prstGeom>
        </p:spPr>
      </p:pic>
      <p:sp>
        <p:nvSpPr>
          <p:cNvPr id="2" name="TextBox 1">
            <a:extLst>
              <a:ext uri="{FF2B5EF4-FFF2-40B4-BE49-F238E27FC236}">
                <a16:creationId xmlns:a16="http://schemas.microsoft.com/office/drawing/2014/main" id="{720AA603-7495-5A17-3AFA-FC756E6970E4}"/>
              </a:ext>
            </a:extLst>
          </p:cNvPr>
          <p:cNvSpPr txBox="1"/>
          <p:nvPr/>
        </p:nvSpPr>
        <p:spPr>
          <a:xfrm>
            <a:off x="727113" y="440675"/>
            <a:ext cx="9243152" cy="830997"/>
          </a:xfrm>
          <a:prstGeom prst="rect">
            <a:avLst/>
          </a:prstGeom>
          <a:noFill/>
        </p:spPr>
        <p:txBody>
          <a:bodyPr wrap="square" rtlCol="0">
            <a:spAutoFit/>
          </a:bodyPr>
          <a:lstStyle/>
          <a:p>
            <a:r>
              <a:rPr lang="en-IN" sz="4800" dirty="0"/>
              <a:t>Results-Sample Output</a:t>
            </a:r>
          </a:p>
        </p:txBody>
      </p:sp>
      <p:pic>
        <p:nvPicPr>
          <p:cNvPr id="19" name="Picture 18">
            <a:extLst>
              <a:ext uri="{FF2B5EF4-FFF2-40B4-BE49-F238E27FC236}">
                <a16:creationId xmlns:a16="http://schemas.microsoft.com/office/drawing/2014/main" id="{5A2ACE57-4709-DE56-99DE-E758075945AF}"/>
              </a:ext>
            </a:extLst>
          </p:cNvPr>
          <p:cNvPicPr>
            <a:picLocks noChangeAspect="1"/>
          </p:cNvPicPr>
          <p:nvPr/>
        </p:nvPicPr>
        <p:blipFill>
          <a:blip r:embed="rId3"/>
          <a:stretch>
            <a:fillRect/>
          </a:stretch>
        </p:blipFill>
        <p:spPr>
          <a:xfrm>
            <a:off x="562126" y="1539385"/>
            <a:ext cx="6058746" cy="4820323"/>
          </a:xfrm>
          <a:prstGeom prst="rect">
            <a:avLst/>
          </a:prstGeom>
        </p:spPr>
      </p:pic>
      <p:sp>
        <p:nvSpPr>
          <p:cNvPr id="22" name="TextBox 21">
            <a:extLst>
              <a:ext uri="{FF2B5EF4-FFF2-40B4-BE49-F238E27FC236}">
                <a16:creationId xmlns:a16="http://schemas.microsoft.com/office/drawing/2014/main" id="{2864A423-27E6-B52B-944D-0CAD3845D73C}"/>
              </a:ext>
            </a:extLst>
          </p:cNvPr>
          <p:cNvSpPr txBox="1"/>
          <p:nvPr/>
        </p:nvSpPr>
        <p:spPr>
          <a:xfrm>
            <a:off x="562126" y="6603551"/>
            <a:ext cx="3780137" cy="369332"/>
          </a:xfrm>
          <a:prstGeom prst="rect">
            <a:avLst/>
          </a:prstGeom>
          <a:noFill/>
        </p:spPr>
        <p:txBody>
          <a:bodyPr wrap="none" rtlCol="0">
            <a:spAutoFit/>
          </a:bodyPr>
          <a:lstStyle/>
          <a:p>
            <a:r>
              <a:rPr lang="en-US" dirty="0"/>
              <a:t>DROWSINESS DETECTED IN DIM LIGHT</a:t>
            </a:r>
            <a:endParaRPr lang="en-IN" dirty="0"/>
          </a:p>
        </p:txBody>
      </p:sp>
      <p:sp>
        <p:nvSpPr>
          <p:cNvPr id="23" name="TextBox 22">
            <a:extLst>
              <a:ext uri="{FF2B5EF4-FFF2-40B4-BE49-F238E27FC236}">
                <a16:creationId xmlns:a16="http://schemas.microsoft.com/office/drawing/2014/main" id="{F8CAA129-BAF2-C5BF-B169-A59EA0BFFD27}"/>
              </a:ext>
            </a:extLst>
          </p:cNvPr>
          <p:cNvSpPr txBox="1"/>
          <p:nvPr/>
        </p:nvSpPr>
        <p:spPr>
          <a:xfrm>
            <a:off x="8086648" y="6603551"/>
            <a:ext cx="4240392" cy="369332"/>
          </a:xfrm>
          <a:prstGeom prst="rect">
            <a:avLst/>
          </a:prstGeom>
          <a:noFill/>
        </p:spPr>
        <p:txBody>
          <a:bodyPr wrap="none" rtlCol="0">
            <a:spAutoFit/>
          </a:bodyPr>
          <a:lstStyle/>
          <a:p>
            <a:r>
              <a:rPr lang="en-US" dirty="0"/>
              <a:t>DROWSINESS NOT DETECTED IN DIM LIGHT</a:t>
            </a:r>
            <a:endParaRPr lang="en-IN" dirty="0"/>
          </a:p>
        </p:txBody>
      </p:sp>
      <p:pic>
        <p:nvPicPr>
          <p:cNvPr id="25" name="Picture 24">
            <a:extLst>
              <a:ext uri="{FF2B5EF4-FFF2-40B4-BE49-F238E27FC236}">
                <a16:creationId xmlns:a16="http://schemas.microsoft.com/office/drawing/2014/main" id="{4AAFDE40-D71D-8937-6E90-0BB17F16B2D5}"/>
              </a:ext>
            </a:extLst>
          </p:cNvPr>
          <p:cNvPicPr>
            <a:picLocks noChangeAspect="1"/>
          </p:cNvPicPr>
          <p:nvPr/>
        </p:nvPicPr>
        <p:blipFill>
          <a:blip r:embed="rId4"/>
          <a:stretch>
            <a:fillRect/>
          </a:stretch>
        </p:blipFill>
        <p:spPr>
          <a:xfrm>
            <a:off x="7863036" y="1491754"/>
            <a:ext cx="6087325" cy="4867954"/>
          </a:xfrm>
          <a:prstGeom prst="rect">
            <a:avLst/>
          </a:prstGeom>
        </p:spPr>
      </p:pic>
    </p:spTree>
    <p:extLst>
      <p:ext uri="{BB962C8B-B14F-4D97-AF65-F5344CB8AC3E}">
        <p14:creationId xmlns:p14="http://schemas.microsoft.com/office/powerpoint/2010/main" val="3765436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2A5A8D-687E-F9E6-D9F9-99A73D829B0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F0ACCB7B-8D5F-F9A7-7A19-04FC4231594F}"/>
              </a:ext>
            </a:extLst>
          </p:cNvPr>
          <p:cNvPicPr>
            <a:picLocks noChangeAspect="1"/>
          </p:cNvPicPr>
          <p:nvPr/>
        </p:nvPicPr>
        <p:blipFill>
          <a:blip r:embed="rId2"/>
          <a:stretch>
            <a:fillRect/>
          </a:stretch>
        </p:blipFill>
        <p:spPr>
          <a:xfrm>
            <a:off x="5195591" y="2533429"/>
            <a:ext cx="4475534" cy="3162741"/>
          </a:xfrm>
          <a:prstGeom prst="rect">
            <a:avLst/>
          </a:prstGeom>
        </p:spPr>
      </p:pic>
      <p:sp>
        <p:nvSpPr>
          <p:cNvPr id="3" name="TextBox 2">
            <a:extLst>
              <a:ext uri="{FF2B5EF4-FFF2-40B4-BE49-F238E27FC236}">
                <a16:creationId xmlns:a16="http://schemas.microsoft.com/office/drawing/2014/main" id="{CD310926-2D14-046F-BE8B-C9250EDC71E3}"/>
              </a:ext>
            </a:extLst>
          </p:cNvPr>
          <p:cNvSpPr txBox="1"/>
          <p:nvPr/>
        </p:nvSpPr>
        <p:spPr>
          <a:xfrm>
            <a:off x="727113" y="2241932"/>
            <a:ext cx="10520171" cy="2862322"/>
          </a:xfrm>
          <a:prstGeom prst="rect">
            <a:avLst/>
          </a:prstGeom>
          <a:noFill/>
        </p:spPr>
        <p:txBody>
          <a:bodyPr wrap="square">
            <a:spAutoFit/>
          </a:bodyPr>
          <a:lstStyle/>
          <a:p>
            <a:pPr>
              <a:buNone/>
            </a:pPr>
            <a:r>
              <a:rPr lang="en-IN" dirty="0"/>
              <a:t>The two  images in the previous slide illustrates live output frames from the drowsiness detection </a:t>
            </a:r>
            <a:r>
              <a:rPr lang="en-IN" dirty="0" err="1"/>
              <a:t>system.Key</a:t>
            </a:r>
            <a:r>
              <a:rPr lang="en-IN" dirty="0"/>
              <a:t> parameters displayed in each frame </a:t>
            </a:r>
            <a:r>
              <a:rPr lang="en-IN" dirty="0" err="1"/>
              <a:t>include:EAR</a:t>
            </a:r>
            <a:r>
              <a:rPr lang="en-IN" dirty="0"/>
              <a:t> (Eye Aspect Ratio): Drops below the threshold (~0.2) during eye </a:t>
            </a:r>
            <a:r>
              <a:rPr lang="en-IN" dirty="0" err="1"/>
              <a:t>closure.CNN</a:t>
            </a:r>
            <a:r>
              <a:rPr lang="en-IN" dirty="0"/>
              <a:t> prediction: Confidence values for left and right eye </a:t>
            </a:r>
            <a:r>
              <a:rPr lang="en-IN" dirty="0" err="1"/>
              <a:t>states.Head</a:t>
            </a:r>
            <a:r>
              <a:rPr lang="en-IN" dirty="0"/>
              <a:t> Pose: Calculated using facial landmarks (∠face tilt).Gaze L/R: Measures driver’s gaze deviation from screen </a:t>
            </a:r>
            <a:r>
              <a:rPr lang="en-IN" dirty="0" err="1"/>
              <a:t>center</a:t>
            </a:r>
            <a:r>
              <a:rPr lang="en-IN" dirty="0"/>
              <a:t>.</a:t>
            </a:r>
            <a:br>
              <a:rPr lang="en-IN" dirty="0"/>
            </a:br>
            <a:r>
              <a:rPr lang="en-US" dirty="0"/>
              <a:t>Observations from Frames:</a:t>
            </a:r>
          </a:p>
          <a:p>
            <a:pPr>
              <a:buFont typeface="+mj-lt"/>
              <a:buAutoNum type="arabicPeriod"/>
            </a:pPr>
            <a:r>
              <a:rPr lang="en-US" dirty="0"/>
              <a:t>Frame 1 – Eyes closed:</a:t>
            </a:r>
          </a:p>
          <a:p>
            <a:pPr marL="742950" lvl="1" indent="-285750">
              <a:buFont typeface="+mj-lt"/>
              <a:buAutoNum type="arabicPeriod"/>
            </a:pPr>
            <a:r>
              <a:rPr lang="en-US" dirty="0"/>
              <a:t>EAR = 0.11, CNN &lt; 0.5, Head = 3.4° → DROWSINESS ALERT! is triggered.</a:t>
            </a:r>
          </a:p>
          <a:p>
            <a:pPr>
              <a:buFont typeface="+mj-lt"/>
              <a:buAutoNum type="arabicPeriod"/>
            </a:pPr>
            <a:r>
              <a:rPr lang="en-US" dirty="0"/>
              <a:t>Frame 2 – Eyes open:</a:t>
            </a:r>
          </a:p>
          <a:p>
            <a:pPr marL="742950" lvl="1" indent="-285750">
              <a:buFont typeface="+mj-lt"/>
              <a:buAutoNum type="arabicPeriod"/>
            </a:pPr>
            <a:r>
              <a:rPr lang="en-US" dirty="0"/>
              <a:t>EAR = 0.31, CNN ≈ 1.0, Head = 5.5° → Driver is alert; no alarm is triggered.</a:t>
            </a:r>
          </a:p>
          <a:p>
            <a:endParaRPr lang="en-IN" dirty="0"/>
          </a:p>
        </p:txBody>
      </p:sp>
      <p:sp>
        <p:nvSpPr>
          <p:cNvPr id="5" name="TextBox 4">
            <a:extLst>
              <a:ext uri="{FF2B5EF4-FFF2-40B4-BE49-F238E27FC236}">
                <a16:creationId xmlns:a16="http://schemas.microsoft.com/office/drawing/2014/main" id="{F3803E57-01A2-A5B8-BCCF-DD9D3D23FEE8}"/>
              </a:ext>
            </a:extLst>
          </p:cNvPr>
          <p:cNvSpPr txBox="1"/>
          <p:nvPr/>
        </p:nvSpPr>
        <p:spPr>
          <a:xfrm>
            <a:off x="727113" y="440675"/>
            <a:ext cx="9243152" cy="830997"/>
          </a:xfrm>
          <a:prstGeom prst="rect">
            <a:avLst/>
          </a:prstGeom>
          <a:noFill/>
        </p:spPr>
        <p:txBody>
          <a:bodyPr wrap="square" rtlCol="0">
            <a:spAutoFit/>
          </a:bodyPr>
          <a:lstStyle/>
          <a:p>
            <a:r>
              <a:rPr lang="en-IN" sz="4800" dirty="0"/>
              <a:t>Results-Sample Output</a:t>
            </a:r>
          </a:p>
        </p:txBody>
      </p:sp>
    </p:spTree>
    <p:extLst>
      <p:ext uri="{BB962C8B-B14F-4D97-AF65-F5344CB8AC3E}">
        <p14:creationId xmlns:p14="http://schemas.microsoft.com/office/powerpoint/2010/main" val="25607834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4FA911-9319-E774-7C1B-5AB9D18ECE24}"/>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E1D1E961-B6FF-D807-1BBE-37A1AD4EEDE9}"/>
              </a:ext>
            </a:extLst>
          </p:cNvPr>
          <p:cNvPicPr>
            <a:picLocks noChangeAspect="1"/>
          </p:cNvPicPr>
          <p:nvPr/>
        </p:nvPicPr>
        <p:blipFill>
          <a:blip r:embed="rId2"/>
          <a:stretch>
            <a:fillRect/>
          </a:stretch>
        </p:blipFill>
        <p:spPr>
          <a:xfrm>
            <a:off x="5195591" y="2533429"/>
            <a:ext cx="4239217" cy="3162741"/>
          </a:xfrm>
          <a:prstGeom prst="rect">
            <a:avLst/>
          </a:prstGeom>
        </p:spPr>
      </p:pic>
      <p:sp>
        <p:nvSpPr>
          <p:cNvPr id="2" name="TextBox 1">
            <a:extLst>
              <a:ext uri="{FF2B5EF4-FFF2-40B4-BE49-F238E27FC236}">
                <a16:creationId xmlns:a16="http://schemas.microsoft.com/office/drawing/2014/main" id="{0C6425F7-E08F-3F22-046D-B751073EC0D3}"/>
              </a:ext>
            </a:extLst>
          </p:cNvPr>
          <p:cNvSpPr txBox="1"/>
          <p:nvPr/>
        </p:nvSpPr>
        <p:spPr>
          <a:xfrm>
            <a:off x="727113" y="440675"/>
            <a:ext cx="9243152" cy="830997"/>
          </a:xfrm>
          <a:prstGeom prst="rect">
            <a:avLst/>
          </a:prstGeom>
          <a:noFill/>
        </p:spPr>
        <p:txBody>
          <a:bodyPr wrap="square" rtlCol="0">
            <a:spAutoFit/>
          </a:bodyPr>
          <a:lstStyle/>
          <a:p>
            <a:r>
              <a:rPr lang="en-IN" sz="4800" dirty="0"/>
              <a:t>Results-Sample Output</a:t>
            </a:r>
          </a:p>
        </p:txBody>
      </p:sp>
      <p:sp>
        <p:nvSpPr>
          <p:cNvPr id="22" name="TextBox 21">
            <a:extLst>
              <a:ext uri="{FF2B5EF4-FFF2-40B4-BE49-F238E27FC236}">
                <a16:creationId xmlns:a16="http://schemas.microsoft.com/office/drawing/2014/main" id="{E4D913F6-2741-1EB1-DB6B-A8BE8BE4B0A1}"/>
              </a:ext>
            </a:extLst>
          </p:cNvPr>
          <p:cNvSpPr txBox="1"/>
          <p:nvPr/>
        </p:nvSpPr>
        <p:spPr>
          <a:xfrm>
            <a:off x="562126" y="6603551"/>
            <a:ext cx="4092723" cy="369332"/>
          </a:xfrm>
          <a:prstGeom prst="rect">
            <a:avLst/>
          </a:prstGeom>
          <a:noFill/>
        </p:spPr>
        <p:txBody>
          <a:bodyPr wrap="none" rtlCol="0">
            <a:spAutoFit/>
          </a:bodyPr>
          <a:lstStyle/>
          <a:p>
            <a:r>
              <a:rPr lang="en-US" dirty="0"/>
              <a:t>DROWSINESS DETECTED IN BRIGHT LIGHT</a:t>
            </a:r>
            <a:endParaRPr lang="en-IN" dirty="0"/>
          </a:p>
        </p:txBody>
      </p:sp>
      <p:sp>
        <p:nvSpPr>
          <p:cNvPr id="23" name="TextBox 22">
            <a:extLst>
              <a:ext uri="{FF2B5EF4-FFF2-40B4-BE49-F238E27FC236}">
                <a16:creationId xmlns:a16="http://schemas.microsoft.com/office/drawing/2014/main" id="{67CF6F23-2BB0-5D08-44D0-D7B10651E9E9}"/>
              </a:ext>
            </a:extLst>
          </p:cNvPr>
          <p:cNvSpPr txBox="1"/>
          <p:nvPr/>
        </p:nvSpPr>
        <p:spPr>
          <a:xfrm>
            <a:off x="8086648" y="6603551"/>
            <a:ext cx="4552978" cy="369332"/>
          </a:xfrm>
          <a:prstGeom prst="rect">
            <a:avLst/>
          </a:prstGeom>
          <a:noFill/>
        </p:spPr>
        <p:txBody>
          <a:bodyPr wrap="none" rtlCol="0">
            <a:spAutoFit/>
          </a:bodyPr>
          <a:lstStyle/>
          <a:p>
            <a:r>
              <a:rPr lang="en-US" dirty="0"/>
              <a:t>DROWSINESS NOT DETECTED IN BRIGHT LIGHT</a:t>
            </a:r>
            <a:endParaRPr lang="en-IN" dirty="0"/>
          </a:p>
        </p:txBody>
      </p:sp>
      <p:pic>
        <p:nvPicPr>
          <p:cNvPr id="5" name="Picture 4">
            <a:extLst>
              <a:ext uri="{FF2B5EF4-FFF2-40B4-BE49-F238E27FC236}">
                <a16:creationId xmlns:a16="http://schemas.microsoft.com/office/drawing/2014/main" id="{8BF35541-978C-D9C9-8EEC-882BE5A90A6D}"/>
              </a:ext>
            </a:extLst>
          </p:cNvPr>
          <p:cNvPicPr>
            <a:picLocks noChangeAspect="1"/>
          </p:cNvPicPr>
          <p:nvPr/>
        </p:nvPicPr>
        <p:blipFill>
          <a:blip r:embed="rId3"/>
          <a:stretch>
            <a:fillRect/>
          </a:stretch>
        </p:blipFill>
        <p:spPr>
          <a:xfrm>
            <a:off x="8086648" y="1489345"/>
            <a:ext cx="6106377" cy="4896533"/>
          </a:xfrm>
          <a:prstGeom prst="rect">
            <a:avLst/>
          </a:prstGeom>
        </p:spPr>
      </p:pic>
      <p:pic>
        <p:nvPicPr>
          <p:cNvPr id="7" name="Picture 6">
            <a:extLst>
              <a:ext uri="{FF2B5EF4-FFF2-40B4-BE49-F238E27FC236}">
                <a16:creationId xmlns:a16="http://schemas.microsoft.com/office/drawing/2014/main" id="{1B4817E2-270B-C0D1-5CF5-D4D260F38E1E}"/>
              </a:ext>
            </a:extLst>
          </p:cNvPr>
          <p:cNvPicPr>
            <a:picLocks noChangeAspect="1"/>
          </p:cNvPicPr>
          <p:nvPr/>
        </p:nvPicPr>
        <p:blipFill>
          <a:blip r:embed="rId4"/>
          <a:stretch>
            <a:fillRect/>
          </a:stretch>
        </p:blipFill>
        <p:spPr>
          <a:xfrm>
            <a:off x="562126" y="1489345"/>
            <a:ext cx="6068272" cy="4867954"/>
          </a:xfrm>
          <a:prstGeom prst="rect">
            <a:avLst/>
          </a:prstGeom>
        </p:spPr>
      </p:pic>
    </p:spTree>
    <p:extLst>
      <p:ext uri="{BB962C8B-B14F-4D97-AF65-F5344CB8AC3E}">
        <p14:creationId xmlns:p14="http://schemas.microsoft.com/office/powerpoint/2010/main" val="2022901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C4C9A8-FAC0-A934-A332-81C05D7398A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3A5DD9F-B3C5-8312-C444-FA5EDE1649A3}"/>
              </a:ext>
            </a:extLst>
          </p:cNvPr>
          <p:cNvSpPr txBox="1"/>
          <p:nvPr/>
        </p:nvSpPr>
        <p:spPr>
          <a:xfrm>
            <a:off x="143219" y="158627"/>
            <a:ext cx="9243152" cy="830997"/>
          </a:xfrm>
          <a:prstGeom prst="rect">
            <a:avLst/>
          </a:prstGeom>
          <a:noFill/>
        </p:spPr>
        <p:txBody>
          <a:bodyPr wrap="square" rtlCol="0">
            <a:spAutoFit/>
          </a:bodyPr>
          <a:lstStyle/>
          <a:p>
            <a:r>
              <a:rPr lang="en-IN" sz="4800" dirty="0"/>
              <a:t>Results-Sample Output</a:t>
            </a:r>
          </a:p>
        </p:txBody>
      </p:sp>
      <p:sp>
        <p:nvSpPr>
          <p:cNvPr id="3" name="Rectangle 1">
            <a:extLst>
              <a:ext uri="{FF2B5EF4-FFF2-40B4-BE49-F238E27FC236}">
                <a16:creationId xmlns:a16="http://schemas.microsoft.com/office/drawing/2014/main" id="{BAFFDC1F-C8A8-AA53-69B3-4F05BF87FD65}"/>
              </a:ext>
            </a:extLst>
          </p:cNvPr>
          <p:cNvSpPr>
            <a:spLocks noChangeArrowheads="1"/>
          </p:cNvSpPr>
          <p:nvPr/>
        </p:nvSpPr>
        <p:spPr bwMode="auto">
          <a:xfrm>
            <a:off x="1663547" y="5711263"/>
            <a:ext cx="1058721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The training and validation graphs above illustrate the model's learning performance during driver drowsiness detection. The left plot shows that both training and validation loss consistently decrease, indicating effective learning and minimal overfitting. The right plot reveals a steady increase in both training and validation accuracy, with validation accuracy peaking around 90%. This implies that the CNN model generalizes well to unseen data and is reliable for classifying drowsy versus alert driver states. Overall, the model achieves strong convergence and high predictive performance.</a:t>
            </a:r>
          </a:p>
        </p:txBody>
      </p:sp>
      <p:pic>
        <p:nvPicPr>
          <p:cNvPr id="6" name="Picture 5">
            <a:extLst>
              <a:ext uri="{FF2B5EF4-FFF2-40B4-BE49-F238E27FC236}">
                <a16:creationId xmlns:a16="http://schemas.microsoft.com/office/drawing/2014/main" id="{1AFC6D05-D569-9FD2-AF80-213ECB15CD4B}"/>
              </a:ext>
            </a:extLst>
          </p:cNvPr>
          <p:cNvPicPr>
            <a:picLocks noChangeAspect="1"/>
          </p:cNvPicPr>
          <p:nvPr/>
        </p:nvPicPr>
        <p:blipFill>
          <a:blip r:embed="rId2"/>
          <a:stretch>
            <a:fillRect/>
          </a:stretch>
        </p:blipFill>
        <p:spPr>
          <a:xfrm>
            <a:off x="1983036" y="1271672"/>
            <a:ext cx="9956964" cy="4148735"/>
          </a:xfrm>
          <a:prstGeom prst="rect">
            <a:avLst/>
          </a:prstGeom>
        </p:spPr>
      </p:pic>
    </p:spTree>
    <p:extLst>
      <p:ext uri="{BB962C8B-B14F-4D97-AF65-F5344CB8AC3E}">
        <p14:creationId xmlns:p14="http://schemas.microsoft.com/office/powerpoint/2010/main" val="2102976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D01D3D-A2FE-AD1F-BC17-4DC6B6A2051E}"/>
            </a:ext>
          </a:extLst>
        </p:cNvPr>
        <p:cNvGrpSpPr/>
        <p:nvPr/>
      </p:nvGrpSpPr>
      <p:grpSpPr>
        <a:xfrm>
          <a:off x="0" y="0"/>
          <a:ext cx="0" cy="0"/>
          <a:chOff x="0" y="0"/>
          <a:chExt cx="0" cy="0"/>
        </a:xfrm>
      </p:grpSpPr>
      <p:sp>
        <p:nvSpPr>
          <p:cNvPr id="5" name="Rectangle 2">
            <a:extLst>
              <a:ext uri="{FF2B5EF4-FFF2-40B4-BE49-F238E27FC236}">
                <a16:creationId xmlns:a16="http://schemas.microsoft.com/office/drawing/2014/main" id="{1419ADFA-BF06-240D-DAC3-D968ABB9EBC6}"/>
              </a:ext>
            </a:extLst>
          </p:cNvPr>
          <p:cNvSpPr>
            <a:spLocks noChangeArrowheads="1"/>
          </p:cNvSpPr>
          <p:nvPr/>
        </p:nvSpPr>
        <p:spPr bwMode="auto">
          <a:xfrm>
            <a:off x="473725" y="6089870"/>
            <a:ext cx="1382616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The confusion matrix visualizes the performance of the driver drowsiness detection model. It shows that the model correctly predicted 7046 non-drowsy (class 0) and 5503 drowsy (class 1) states. However, there were 560 instances where the model falsely predicted drowsiness (false positives), and 996 cases where it missed actual drowsiness (false negatives). This results in high true positive and true negative rates, indicating good sensitivity and specificity. The false negatives highlight some instances where drowsiness was not detected, which could be critical in real-world scenarios. Overall, the model demonstrates reliable performance with scope for improving recall on drowsy predictions.</a:t>
            </a:r>
          </a:p>
        </p:txBody>
      </p:sp>
      <p:pic>
        <p:nvPicPr>
          <p:cNvPr id="7" name="Picture 6">
            <a:extLst>
              <a:ext uri="{FF2B5EF4-FFF2-40B4-BE49-F238E27FC236}">
                <a16:creationId xmlns:a16="http://schemas.microsoft.com/office/drawing/2014/main" id="{E20FA2DE-7CC3-3761-71A7-42168093756B}"/>
              </a:ext>
            </a:extLst>
          </p:cNvPr>
          <p:cNvPicPr>
            <a:picLocks noChangeAspect="1"/>
          </p:cNvPicPr>
          <p:nvPr/>
        </p:nvPicPr>
        <p:blipFill>
          <a:blip r:embed="rId2"/>
          <a:stretch>
            <a:fillRect/>
          </a:stretch>
        </p:blipFill>
        <p:spPr>
          <a:xfrm>
            <a:off x="4472848" y="991888"/>
            <a:ext cx="6549533" cy="4912149"/>
          </a:xfrm>
          <a:prstGeom prst="rect">
            <a:avLst/>
          </a:prstGeom>
        </p:spPr>
      </p:pic>
      <p:sp>
        <p:nvSpPr>
          <p:cNvPr id="8" name="TextBox 7">
            <a:extLst>
              <a:ext uri="{FF2B5EF4-FFF2-40B4-BE49-F238E27FC236}">
                <a16:creationId xmlns:a16="http://schemas.microsoft.com/office/drawing/2014/main" id="{B4142052-3158-AA8D-B0DF-F6567DD4649D}"/>
              </a:ext>
            </a:extLst>
          </p:cNvPr>
          <p:cNvSpPr txBox="1"/>
          <p:nvPr/>
        </p:nvSpPr>
        <p:spPr>
          <a:xfrm>
            <a:off x="191656" y="160891"/>
            <a:ext cx="6848122" cy="830997"/>
          </a:xfrm>
          <a:prstGeom prst="rect">
            <a:avLst/>
          </a:prstGeom>
          <a:noFill/>
        </p:spPr>
        <p:txBody>
          <a:bodyPr wrap="square" rtlCol="0">
            <a:spAutoFit/>
          </a:bodyPr>
          <a:lstStyle/>
          <a:p>
            <a:r>
              <a:rPr lang="en-IN" sz="4800" dirty="0"/>
              <a:t>Results-Sample Output</a:t>
            </a:r>
          </a:p>
        </p:txBody>
      </p:sp>
    </p:spTree>
    <p:extLst>
      <p:ext uri="{BB962C8B-B14F-4D97-AF65-F5344CB8AC3E}">
        <p14:creationId xmlns:p14="http://schemas.microsoft.com/office/powerpoint/2010/main" val="10461864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3A8213-00B0-7F4D-13DF-37E5B99AFE59}"/>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FB6FD88-2E44-5C1D-9141-F026DA891B1F}"/>
              </a:ext>
            </a:extLst>
          </p:cNvPr>
          <p:cNvPicPr>
            <a:picLocks noChangeAspect="1"/>
          </p:cNvPicPr>
          <p:nvPr/>
        </p:nvPicPr>
        <p:blipFill>
          <a:blip r:embed="rId2"/>
          <a:stretch>
            <a:fillRect/>
          </a:stretch>
        </p:blipFill>
        <p:spPr>
          <a:xfrm>
            <a:off x="5195591" y="2533429"/>
            <a:ext cx="4239217" cy="3162741"/>
          </a:xfrm>
          <a:prstGeom prst="rect">
            <a:avLst/>
          </a:prstGeom>
        </p:spPr>
      </p:pic>
      <p:sp>
        <p:nvSpPr>
          <p:cNvPr id="2" name="TextBox 1">
            <a:extLst>
              <a:ext uri="{FF2B5EF4-FFF2-40B4-BE49-F238E27FC236}">
                <a16:creationId xmlns:a16="http://schemas.microsoft.com/office/drawing/2014/main" id="{EFD72026-1799-53A9-3856-1332DF64B877}"/>
              </a:ext>
            </a:extLst>
          </p:cNvPr>
          <p:cNvSpPr txBox="1"/>
          <p:nvPr/>
        </p:nvSpPr>
        <p:spPr>
          <a:xfrm>
            <a:off x="264404" y="165253"/>
            <a:ext cx="3767769" cy="830997"/>
          </a:xfrm>
          <a:prstGeom prst="rect">
            <a:avLst/>
          </a:prstGeom>
          <a:noFill/>
        </p:spPr>
        <p:txBody>
          <a:bodyPr wrap="square" rtlCol="0">
            <a:spAutoFit/>
          </a:bodyPr>
          <a:lstStyle/>
          <a:p>
            <a:r>
              <a:rPr lang="en-IN" sz="4800" dirty="0"/>
              <a:t>Limitations</a:t>
            </a:r>
          </a:p>
        </p:txBody>
      </p:sp>
      <p:sp>
        <p:nvSpPr>
          <p:cNvPr id="3" name="Rectangle 1">
            <a:extLst>
              <a:ext uri="{FF2B5EF4-FFF2-40B4-BE49-F238E27FC236}">
                <a16:creationId xmlns:a16="http://schemas.microsoft.com/office/drawing/2014/main" id="{35132897-6139-B91B-9ABE-4F5BB9847C96}"/>
              </a:ext>
            </a:extLst>
          </p:cNvPr>
          <p:cNvSpPr>
            <a:spLocks noChangeArrowheads="1"/>
          </p:cNvSpPr>
          <p:nvPr/>
        </p:nvSpPr>
        <p:spPr bwMode="auto">
          <a:xfrm>
            <a:off x="264404" y="1489278"/>
            <a:ext cx="12493128"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The system relies heavily on good lighting and clear facial visibility; poor lighting conditions can reduce detection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It may not perform well with drivers wearing glasses, sunglasses, or masks that obstruct facial landmarks or eye regions.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The real-time processing speed depends on hardware capabilities, and low-end devices may experience lags or delays.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It primarily focuses on visual cues (like EAR, gaze, head pose), which may miss drowsiness signs in some individuals.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External factors like road bumps or camera misalignment may cause false alerts or missed detections.</a:t>
            </a:r>
          </a:p>
        </p:txBody>
      </p:sp>
    </p:spTree>
    <p:extLst>
      <p:ext uri="{BB962C8B-B14F-4D97-AF65-F5344CB8AC3E}">
        <p14:creationId xmlns:p14="http://schemas.microsoft.com/office/powerpoint/2010/main" val="2792006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BED146-2B22-AF94-760D-0451DC0FE17C}"/>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2189496B-15B6-384E-BC1E-F1057A180CCA}"/>
              </a:ext>
            </a:extLst>
          </p:cNvPr>
          <p:cNvSpPr/>
          <p:nvPr/>
        </p:nvSpPr>
        <p:spPr>
          <a:xfrm>
            <a:off x="460302" y="469856"/>
            <a:ext cx="6779593" cy="708779"/>
          </a:xfrm>
          <a:prstGeom prst="rect">
            <a:avLst/>
          </a:prstGeom>
          <a:noFill/>
          <a:ln/>
        </p:spPr>
        <p:txBody>
          <a:bodyPr wrap="none" lIns="0" tIns="0" rIns="0" bIns="0" rtlCol="0" anchor="t"/>
          <a:lstStyle/>
          <a:p>
            <a:pPr marL="0" indent="0">
              <a:lnSpc>
                <a:spcPts val="5550"/>
              </a:lnSpc>
              <a:buNone/>
            </a:pPr>
            <a:r>
              <a:rPr lang="en-US" sz="4800" dirty="0">
                <a:ea typeface="Alexandria Medium" pitchFamily="34" charset="-122"/>
                <a:cs typeface="Alexandria Medium" pitchFamily="34" charset="-120"/>
              </a:rPr>
              <a:t>Outline</a:t>
            </a:r>
            <a:endParaRPr lang="en-US" sz="4800" dirty="0"/>
          </a:p>
        </p:txBody>
      </p:sp>
      <p:sp>
        <p:nvSpPr>
          <p:cNvPr id="4" name="Text 1">
            <a:extLst>
              <a:ext uri="{FF2B5EF4-FFF2-40B4-BE49-F238E27FC236}">
                <a16:creationId xmlns:a16="http://schemas.microsoft.com/office/drawing/2014/main" id="{837F580F-B4FE-FE9F-16EF-321842B390F2}"/>
              </a:ext>
            </a:extLst>
          </p:cNvPr>
          <p:cNvSpPr/>
          <p:nvPr/>
        </p:nvSpPr>
        <p:spPr>
          <a:xfrm>
            <a:off x="460302" y="1704784"/>
            <a:ext cx="7889908" cy="5325035"/>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sz="2400" dirty="0"/>
              <a:t>Introduction</a:t>
            </a:r>
          </a:p>
          <a:p>
            <a:pPr marL="285750" indent="-285750">
              <a:lnSpc>
                <a:spcPts val="2850"/>
              </a:lnSpc>
              <a:buFont typeface="Arial" panose="020B0604020202020204" pitchFamily="34" charset="0"/>
              <a:buChar char="•"/>
            </a:pPr>
            <a:r>
              <a:rPr lang="en-US" sz="2400" dirty="0"/>
              <a:t>Objectives and Problem Statement</a:t>
            </a:r>
          </a:p>
          <a:p>
            <a:pPr marL="285750" indent="-285750">
              <a:lnSpc>
                <a:spcPts val="2850"/>
              </a:lnSpc>
              <a:buFont typeface="Arial" panose="020B0604020202020204" pitchFamily="34" charset="0"/>
              <a:buChar char="•"/>
            </a:pPr>
            <a:r>
              <a:rPr lang="en-US" sz="2400" dirty="0"/>
              <a:t>Literature Review</a:t>
            </a:r>
          </a:p>
          <a:p>
            <a:pPr marL="285750" indent="-285750">
              <a:lnSpc>
                <a:spcPts val="2850"/>
              </a:lnSpc>
              <a:buFont typeface="Arial" panose="020B0604020202020204" pitchFamily="34" charset="0"/>
              <a:buChar char="•"/>
            </a:pPr>
            <a:r>
              <a:rPr lang="en-US" sz="2400" dirty="0"/>
              <a:t>Methodology </a:t>
            </a:r>
          </a:p>
          <a:p>
            <a:pPr marL="285750" indent="-285750">
              <a:lnSpc>
                <a:spcPts val="2850"/>
              </a:lnSpc>
              <a:buFont typeface="Arial" panose="020B0604020202020204" pitchFamily="34" charset="0"/>
              <a:buChar char="•"/>
            </a:pPr>
            <a:r>
              <a:rPr lang="en-US" sz="2400" dirty="0"/>
              <a:t>Proposed Workflow</a:t>
            </a:r>
          </a:p>
          <a:p>
            <a:pPr marL="285750" indent="-285750">
              <a:lnSpc>
                <a:spcPts val="2850"/>
              </a:lnSpc>
              <a:buFont typeface="Arial" panose="020B0604020202020204" pitchFamily="34" charset="0"/>
              <a:buChar char="•"/>
            </a:pPr>
            <a:r>
              <a:rPr lang="en-US" sz="2400" dirty="0"/>
              <a:t>Model Training</a:t>
            </a:r>
          </a:p>
          <a:p>
            <a:pPr marL="285750" indent="-285750">
              <a:lnSpc>
                <a:spcPts val="2850"/>
              </a:lnSpc>
              <a:buFont typeface="Arial" panose="020B0604020202020204" pitchFamily="34" charset="0"/>
              <a:buChar char="•"/>
            </a:pPr>
            <a:r>
              <a:rPr lang="en-US" sz="2400" dirty="0"/>
              <a:t>Calculation</a:t>
            </a:r>
          </a:p>
          <a:p>
            <a:pPr marL="285750" indent="-285750">
              <a:lnSpc>
                <a:spcPts val="2850"/>
              </a:lnSpc>
              <a:buFont typeface="Arial" panose="020B0604020202020204" pitchFamily="34" charset="0"/>
              <a:buChar char="•"/>
            </a:pPr>
            <a:r>
              <a:rPr lang="en-US" sz="2400" dirty="0"/>
              <a:t>User Interface Implementation</a:t>
            </a:r>
          </a:p>
          <a:p>
            <a:pPr marL="285750" indent="-285750">
              <a:lnSpc>
                <a:spcPts val="2850"/>
              </a:lnSpc>
              <a:buFont typeface="Arial" panose="020B0604020202020204" pitchFamily="34" charset="0"/>
              <a:buChar char="•"/>
            </a:pPr>
            <a:r>
              <a:rPr lang="en-US" sz="2400" dirty="0"/>
              <a:t>Result and Analysis</a:t>
            </a:r>
          </a:p>
          <a:p>
            <a:pPr marL="285750" indent="-285750">
              <a:lnSpc>
                <a:spcPts val="2850"/>
              </a:lnSpc>
              <a:buFont typeface="Arial" panose="020B0604020202020204" pitchFamily="34" charset="0"/>
              <a:buChar char="•"/>
            </a:pPr>
            <a:r>
              <a:rPr lang="en-US" sz="2400" dirty="0"/>
              <a:t>Limitations</a:t>
            </a:r>
          </a:p>
          <a:p>
            <a:pPr marL="285750" indent="-285750">
              <a:lnSpc>
                <a:spcPts val="2850"/>
              </a:lnSpc>
              <a:buFont typeface="Arial" panose="020B0604020202020204" pitchFamily="34" charset="0"/>
              <a:buChar char="•"/>
            </a:pPr>
            <a:r>
              <a:rPr lang="en-US" sz="2400" dirty="0"/>
              <a:t>Comparison with traditional/previous workflows</a:t>
            </a:r>
          </a:p>
          <a:p>
            <a:pPr marL="285750" indent="-285750">
              <a:lnSpc>
                <a:spcPts val="2850"/>
              </a:lnSpc>
              <a:buFont typeface="Arial" panose="020B0604020202020204" pitchFamily="34" charset="0"/>
              <a:buChar char="•"/>
            </a:pPr>
            <a:r>
              <a:rPr lang="en-US" sz="2400" dirty="0"/>
              <a:t>Further Action </a:t>
            </a:r>
          </a:p>
          <a:p>
            <a:pPr marL="285750" indent="-285750">
              <a:lnSpc>
                <a:spcPts val="2850"/>
              </a:lnSpc>
              <a:buFont typeface="Arial" panose="020B0604020202020204" pitchFamily="34" charset="0"/>
              <a:buChar char="•"/>
            </a:pPr>
            <a:r>
              <a:rPr lang="en-US" sz="2400" dirty="0"/>
              <a:t>Conclusion</a:t>
            </a:r>
          </a:p>
          <a:p>
            <a:pPr marL="285750" indent="-285750">
              <a:lnSpc>
                <a:spcPts val="2850"/>
              </a:lnSpc>
              <a:buFont typeface="Arial" panose="020B0604020202020204" pitchFamily="34" charset="0"/>
              <a:buChar char="•"/>
            </a:pPr>
            <a:endParaRPr lang="en-US" sz="2400" dirty="0"/>
          </a:p>
        </p:txBody>
      </p:sp>
      <p:pic>
        <p:nvPicPr>
          <p:cNvPr id="5" name="Picture 4">
            <a:extLst>
              <a:ext uri="{FF2B5EF4-FFF2-40B4-BE49-F238E27FC236}">
                <a16:creationId xmlns:a16="http://schemas.microsoft.com/office/drawing/2014/main" id="{18973CEE-7B90-EEE8-7EDD-E780D92B717A}"/>
              </a:ext>
            </a:extLst>
          </p:cNvPr>
          <p:cNvPicPr>
            <a:picLocks noChangeAspect="1"/>
          </p:cNvPicPr>
          <p:nvPr/>
        </p:nvPicPr>
        <p:blipFill>
          <a:blip r:embed="rId3"/>
          <a:stretch>
            <a:fillRect/>
          </a:stretch>
        </p:blipFill>
        <p:spPr>
          <a:xfrm>
            <a:off x="4949011" y="2060818"/>
            <a:ext cx="4239217" cy="3162741"/>
          </a:xfrm>
          <a:prstGeom prst="rect">
            <a:avLst/>
          </a:prstGeom>
        </p:spPr>
      </p:pic>
    </p:spTree>
    <p:extLst>
      <p:ext uri="{BB962C8B-B14F-4D97-AF65-F5344CB8AC3E}">
        <p14:creationId xmlns:p14="http://schemas.microsoft.com/office/powerpoint/2010/main" val="38789555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16" name="Text 0">
            <a:extLst>
              <a:ext uri="{FF2B5EF4-FFF2-40B4-BE49-F238E27FC236}">
                <a16:creationId xmlns:a16="http://schemas.microsoft.com/office/drawing/2014/main" id="{F23566F4-1BC8-339E-9DD3-031FBD42ECC6}"/>
              </a:ext>
            </a:extLst>
          </p:cNvPr>
          <p:cNvSpPr/>
          <p:nvPr/>
        </p:nvSpPr>
        <p:spPr>
          <a:xfrm>
            <a:off x="250621" y="233334"/>
            <a:ext cx="8507788" cy="708779"/>
          </a:xfrm>
          <a:prstGeom prst="rect">
            <a:avLst/>
          </a:prstGeom>
          <a:noFill/>
          <a:ln/>
        </p:spPr>
        <p:txBody>
          <a:bodyPr wrap="none" lIns="0" tIns="0" rIns="0" bIns="0" rtlCol="0" anchor="t"/>
          <a:lstStyle/>
          <a:p>
            <a:pPr marL="0" indent="0">
              <a:lnSpc>
                <a:spcPts val="5550"/>
              </a:lnSpc>
              <a:buNone/>
            </a:pPr>
            <a:r>
              <a:rPr lang="en-US" sz="4800" dirty="0">
                <a:cs typeface="Alexandria Medium" pitchFamily="34" charset="-120"/>
              </a:rPr>
              <a:t>Comparison with other Models</a:t>
            </a:r>
            <a:endParaRPr lang="en-US" sz="4800" dirty="0"/>
          </a:p>
        </p:txBody>
      </p:sp>
      <p:graphicFrame>
        <p:nvGraphicFramePr>
          <p:cNvPr id="19" name="Table 18">
            <a:extLst>
              <a:ext uri="{FF2B5EF4-FFF2-40B4-BE49-F238E27FC236}">
                <a16:creationId xmlns:a16="http://schemas.microsoft.com/office/drawing/2014/main" id="{4A0E9A1A-C5C7-7EFA-FA36-806F733EF36C}"/>
              </a:ext>
            </a:extLst>
          </p:cNvPr>
          <p:cNvGraphicFramePr>
            <a:graphicFrameLocks noGrp="1"/>
          </p:cNvGraphicFramePr>
          <p:nvPr>
            <p:extLst>
              <p:ext uri="{D42A27DB-BD31-4B8C-83A1-F6EECF244321}">
                <p14:modId xmlns:p14="http://schemas.microsoft.com/office/powerpoint/2010/main" val="1591759901"/>
              </p:ext>
            </p:extLst>
          </p:nvPr>
        </p:nvGraphicFramePr>
        <p:xfrm>
          <a:off x="250621" y="1604072"/>
          <a:ext cx="12617448" cy="5608320"/>
        </p:xfrm>
        <a:graphic>
          <a:graphicData uri="http://schemas.openxmlformats.org/drawingml/2006/table">
            <a:tbl>
              <a:tblPr/>
              <a:tblGrid>
                <a:gridCol w="3154362">
                  <a:extLst>
                    <a:ext uri="{9D8B030D-6E8A-4147-A177-3AD203B41FA5}">
                      <a16:colId xmlns:a16="http://schemas.microsoft.com/office/drawing/2014/main" val="3386345846"/>
                    </a:ext>
                  </a:extLst>
                </a:gridCol>
                <a:gridCol w="3154362">
                  <a:extLst>
                    <a:ext uri="{9D8B030D-6E8A-4147-A177-3AD203B41FA5}">
                      <a16:colId xmlns:a16="http://schemas.microsoft.com/office/drawing/2014/main" val="4171828636"/>
                    </a:ext>
                  </a:extLst>
                </a:gridCol>
                <a:gridCol w="3154362">
                  <a:extLst>
                    <a:ext uri="{9D8B030D-6E8A-4147-A177-3AD203B41FA5}">
                      <a16:colId xmlns:a16="http://schemas.microsoft.com/office/drawing/2014/main" val="3317528590"/>
                    </a:ext>
                  </a:extLst>
                </a:gridCol>
                <a:gridCol w="3154362">
                  <a:extLst>
                    <a:ext uri="{9D8B030D-6E8A-4147-A177-3AD203B41FA5}">
                      <a16:colId xmlns:a16="http://schemas.microsoft.com/office/drawing/2014/main" val="2097881177"/>
                    </a:ext>
                  </a:extLst>
                </a:gridCol>
              </a:tblGrid>
              <a:tr h="640080">
                <a:tc>
                  <a:txBody>
                    <a:bodyPr/>
                    <a:lstStyle/>
                    <a:p>
                      <a:r>
                        <a:rPr lang="en-IN" sz="1850" b="1"/>
                        <a:t>Criteria</a:t>
                      </a:r>
                      <a:endParaRPr lang="en-IN" sz="1850"/>
                    </a:p>
                  </a:txBody>
                  <a:tcPr anchor="ctr">
                    <a:lnL>
                      <a:noFill/>
                    </a:lnL>
                    <a:lnR>
                      <a:noFill/>
                    </a:lnR>
                    <a:lnT>
                      <a:noFill/>
                    </a:lnT>
                    <a:lnB>
                      <a:noFill/>
                    </a:lnB>
                    <a:noFill/>
                  </a:tcPr>
                </a:tc>
                <a:tc>
                  <a:txBody>
                    <a:bodyPr/>
                    <a:lstStyle/>
                    <a:p>
                      <a:r>
                        <a:rPr lang="en-IN" sz="1850" b="1"/>
                        <a:t>Classical Methods</a:t>
                      </a:r>
                      <a:endParaRPr lang="en-IN" sz="1850"/>
                    </a:p>
                  </a:txBody>
                  <a:tcPr anchor="ctr">
                    <a:lnL>
                      <a:noFill/>
                    </a:lnL>
                    <a:lnR>
                      <a:noFill/>
                    </a:lnR>
                    <a:lnT>
                      <a:noFill/>
                    </a:lnT>
                    <a:lnB>
                      <a:noFill/>
                    </a:lnB>
                    <a:noFill/>
                  </a:tcPr>
                </a:tc>
                <a:tc>
                  <a:txBody>
                    <a:bodyPr/>
                    <a:lstStyle/>
                    <a:p>
                      <a:r>
                        <a:rPr lang="en-IN" sz="1850" b="1" dirty="0"/>
                        <a:t>CNN-based Model (My Model)</a:t>
                      </a:r>
                      <a:endParaRPr lang="en-IN" sz="1850" dirty="0"/>
                    </a:p>
                  </a:txBody>
                  <a:tcPr anchor="ctr">
                    <a:lnL>
                      <a:noFill/>
                    </a:lnL>
                    <a:lnR>
                      <a:noFill/>
                    </a:lnR>
                    <a:lnT>
                      <a:noFill/>
                    </a:lnT>
                    <a:lnB>
                      <a:noFill/>
                    </a:lnB>
                    <a:noFill/>
                  </a:tcPr>
                </a:tc>
                <a:tc>
                  <a:txBody>
                    <a:bodyPr/>
                    <a:lstStyle/>
                    <a:p>
                      <a:r>
                        <a:rPr lang="en-IN" sz="1850" b="1"/>
                        <a:t>LSTM / CNN+LSTM Models</a:t>
                      </a:r>
                      <a:endParaRPr lang="en-IN" sz="1850"/>
                    </a:p>
                  </a:txBody>
                  <a:tcPr anchor="ctr">
                    <a:lnL>
                      <a:noFill/>
                    </a:lnL>
                    <a:lnR>
                      <a:noFill/>
                    </a:lnR>
                    <a:lnT>
                      <a:noFill/>
                    </a:lnT>
                    <a:lnB>
                      <a:noFill/>
                    </a:lnB>
                    <a:noFill/>
                  </a:tcPr>
                </a:tc>
                <a:extLst>
                  <a:ext uri="{0D108BD9-81ED-4DB2-BD59-A6C34878D82A}">
                    <a16:rowId xmlns:a16="http://schemas.microsoft.com/office/drawing/2014/main" val="3880749804"/>
                  </a:ext>
                </a:extLst>
              </a:tr>
              <a:tr h="914400">
                <a:tc>
                  <a:txBody>
                    <a:bodyPr/>
                    <a:lstStyle/>
                    <a:p>
                      <a:r>
                        <a:rPr lang="en-IN" sz="1850" b="1"/>
                        <a:t>Detection Accuracy</a:t>
                      </a:r>
                      <a:endParaRPr lang="en-IN" sz="1850"/>
                    </a:p>
                  </a:txBody>
                  <a:tcPr anchor="ctr">
                    <a:lnL>
                      <a:noFill/>
                    </a:lnL>
                    <a:lnR>
                      <a:noFill/>
                    </a:lnR>
                    <a:lnT>
                      <a:noFill/>
                    </a:lnT>
                    <a:lnB>
                      <a:noFill/>
                    </a:lnB>
                    <a:noFill/>
                  </a:tcPr>
                </a:tc>
                <a:tc>
                  <a:txBody>
                    <a:bodyPr/>
                    <a:lstStyle/>
                    <a:p>
                      <a:r>
                        <a:rPr lang="en-US" sz="1850" dirty="0"/>
                        <a:t>Moderate (85–91%) using hand-crafted features like PERCLOS, HOG+SVM.</a:t>
                      </a:r>
                    </a:p>
                  </a:txBody>
                  <a:tcPr anchor="ctr">
                    <a:lnL>
                      <a:noFill/>
                    </a:lnL>
                    <a:lnR>
                      <a:noFill/>
                    </a:lnR>
                    <a:lnT>
                      <a:noFill/>
                    </a:lnT>
                    <a:lnB>
                      <a:noFill/>
                    </a:lnB>
                    <a:noFill/>
                  </a:tcPr>
                </a:tc>
                <a:tc>
                  <a:txBody>
                    <a:bodyPr/>
                    <a:lstStyle/>
                    <a:p>
                      <a:r>
                        <a:rPr lang="en-US" sz="1850" dirty="0"/>
                        <a:t>High (≈96–97%) due to deep learned features from eye and mouth regions.</a:t>
                      </a:r>
                    </a:p>
                  </a:txBody>
                  <a:tcPr anchor="ctr">
                    <a:lnL>
                      <a:noFill/>
                    </a:lnL>
                    <a:lnR>
                      <a:noFill/>
                    </a:lnR>
                    <a:lnT>
                      <a:noFill/>
                    </a:lnT>
                    <a:lnB>
                      <a:noFill/>
                    </a:lnB>
                    <a:noFill/>
                  </a:tcPr>
                </a:tc>
                <a:tc>
                  <a:txBody>
                    <a:bodyPr/>
                    <a:lstStyle/>
                    <a:p>
                      <a:r>
                        <a:rPr lang="en-US" sz="1850"/>
                        <a:t>Variable (84–89%) depending on sequence modeling; good at capturing fatigue over time.</a:t>
                      </a:r>
                    </a:p>
                  </a:txBody>
                  <a:tcPr anchor="ctr">
                    <a:lnL>
                      <a:noFill/>
                    </a:lnL>
                    <a:lnR>
                      <a:noFill/>
                    </a:lnR>
                    <a:lnT>
                      <a:noFill/>
                    </a:lnT>
                    <a:lnB>
                      <a:noFill/>
                    </a:lnB>
                    <a:noFill/>
                  </a:tcPr>
                </a:tc>
                <a:extLst>
                  <a:ext uri="{0D108BD9-81ED-4DB2-BD59-A6C34878D82A}">
                    <a16:rowId xmlns:a16="http://schemas.microsoft.com/office/drawing/2014/main" val="3240057247"/>
                  </a:ext>
                </a:extLst>
              </a:tr>
              <a:tr h="914400">
                <a:tc>
                  <a:txBody>
                    <a:bodyPr/>
                    <a:lstStyle/>
                    <a:p>
                      <a:r>
                        <a:rPr lang="en-IN" sz="1850" b="1"/>
                        <a:t>Real-Time Performance</a:t>
                      </a:r>
                      <a:endParaRPr lang="en-IN" sz="1850"/>
                    </a:p>
                  </a:txBody>
                  <a:tcPr anchor="ctr">
                    <a:lnL>
                      <a:noFill/>
                    </a:lnL>
                    <a:lnR>
                      <a:noFill/>
                    </a:lnR>
                    <a:lnT>
                      <a:noFill/>
                    </a:lnT>
                    <a:lnB>
                      <a:noFill/>
                    </a:lnB>
                    <a:noFill/>
                  </a:tcPr>
                </a:tc>
                <a:tc>
                  <a:txBody>
                    <a:bodyPr/>
                    <a:lstStyle/>
                    <a:p>
                      <a:r>
                        <a:rPr lang="en-US" sz="1850"/>
                        <a:t>Excellent; runs at ~15 FPS on low-power CPUs.</a:t>
                      </a:r>
                    </a:p>
                  </a:txBody>
                  <a:tcPr anchor="ctr">
                    <a:lnL>
                      <a:noFill/>
                    </a:lnL>
                    <a:lnR>
                      <a:noFill/>
                    </a:lnR>
                    <a:lnT>
                      <a:noFill/>
                    </a:lnT>
                    <a:lnB>
                      <a:noFill/>
                    </a:lnB>
                    <a:noFill/>
                  </a:tcPr>
                </a:tc>
                <a:tc>
                  <a:txBody>
                    <a:bodyPr/>
                    <a:lstStyle/>
                    <a:p>
                      <a:r>
                        <a:rPr lang="en-US" sz="1850"/>
                        <a:t>Good; with optimization, achieves 10–30 FPS on modern GPUs/edge devices.</a:t>
                      </a:r>
                    </a:p>
                  </a:txBody>
                  <a:tcPr anchor="ctr">
                    <a:lnL>
                      <a:noFill/>
                    </a:lnL>
                    <a:lnR>
                      <a:noFill/>
                    </a:lnR>
                    <a:lnT>
                      <a:noFill/>
                    </a:lnT>
                    <a:lnB>
                      <a:noFill/>
                    </a:lnB>
                    <a:noFill/>
                  </a:tcPr>
                </a:tc>
                <a:tc>
                  <a:txBody>
                    <a:bodyPr/>
                    <a:lstStyle/>
                    <a:p>
                      <a:r>
                        <a:rPr lang="en-US" sz="1850"/>
                        <a:t>Acceptable; adds latency due to frame sequence analysis, needs streaming optimizations.</a:t>
                      </a:r>
                    </a:p>
                  </a:txBody>
                  <a:tcPr anchor="ctr">
                    <a:lnL>
                      <a:noFill/>
                    </a:lnL>
                    <a:lnR>
                      <a:noFill/>
                    </a:lnR>
                    <a:lnT>
                      <a:noFill/>
                    </a:lnT>
                    <a:lnB>
                      <a:noFill/>
                    </a:lnB>
                    <a:noFill/>
                  </a:tcPr>
                </a:tc>
                <a:extLst>
                  <a:ext uri="{0D108BD9-81ED-4DB2-BD59-A6C34878D82A}">
                    <a16:rowId xmlns:a16="http://schemas.microsoft.com/office/drawing/2014/main" val="640765522"/>
                  </a:ext>
                </a:extLst>
              </a:tr>
              <a:tr h="914400">
                <a:tc>
                  <a:txBody>
                    <a:bodyPr/>
                    <a:lstStyle/>
                    <a:p>
                      <a:r>
                        <a:rPr lang="en-IN" sz="1850" b="1"/>
                        <a:t>Hardware Efficiency</a:t>
                      </a:r>
                      <a:endParaRPr lang="en-IN" sz="1850"/>
                    </a:p>
                  </a:txBody>
                  <a:tcPr anchor="ctr">
                    <a:lnL>
                      <a:noFill/>
                    </a:lnL>
                    <a:lnR>
                      <a:noFill/>
                    </a:lnR>
                    <a:lnT>
                      <a:noFill/>
                    </a:lnT>
                    <a:lnB>
                      <a:noFill/>
                    </a:lnB>
                    <a:noFill/>
                  </a:tcPr>
                </a:tc>
                <a:tc>
                  <a:txBody>
                    <a:bodyPr/>
                    <a:lstStyle/>
                    <a:p>
                      <a:r>
                        <a:rPr lang="en-US" sz="1850"/>
                        <a:t>Very light; works on CPUs, embedded processors (even 200 MHz devices).</a:t>
                      </a:r>
                    </a:p>
                  </a:txBody>
                  <a:tcPr anchor="ctr">
                    <a:lnL>
                      <a:noFill/>
                    </a:lnL>
                    <a:lnR>
                      <a:noFill/>
                    </a:lnR>
                    <a:lnT>
                      <a:noFill/>
                    </a:lnT>
                    <a:lnB>
                      <a:noFill/>
                    </a:lnB>
                    <a:noFill/>
                  </a:tcPr>
                </a:tc>
                <a:tc>
                  <a:txBody>
                    <a:bodyPr/>
                    <a:lstStyle/>
                    <a:p>
                      <a:r>
                        <a:rPr lang="en-US" sz="1850"/>
                        <a:t>Moderate; GPU or AI accelerator recommended, but feasible on smartphones.</a:t>
                      </a:r>
                    </a:p>
                  </a:txBody>
                  <a:tcPr anchor="ctr">
                    <a:lnL>
                      <a:noFill/>
                    </a:lnL>
                    <a:lnR>
                      <a:noFill/>
                    </a:lnR>
                    <a:lnT>
                      <a:noFill/>
                    </a:lnT>
                    <a:lnB>
                      <a:noFill/>
                    </a:lnB>
                    <a:noFill/>
                  </a:tcPr>
                </a:tc>
                <a:tc>
                  <a:txBody>
                    <a:bodyPr/>
                    <a:lstStyle/>
                    <a:p>
                      <a:r>
                        <a:rPr lang="en-US" sz="1850"/>
                        <a:t>Heavy; needs high compute (GPU or NPU), less feasible for low-end embedded setups.</a:t>
                      </a:r>
                    </a:p>
                  </a:txBody>
                  <a:tcPr anchor="ctr">
                    <a:lnL>
                      <a:noFill/>
                    </a:lnL>
                    <a:lnR>
                      <a:noFill/>
                    </a:lnR>
                    <a:lnT>
                      <a:noFill/>
                    </a:lnT>
                    <a:lnB>
                      <a:noFill/>
                    </a:lnB>
                    <a:noFill/>
                  </a:tcPr>
                </a:tc>
                <a:extLst>
                  <a:ext uri="{0D108BD9-81ED-4DB2-BD59-A6C34878D82A}">
                    <a16:rowId xmlns:a16="http://schemas.microsoft.com/office/drawing/2014/main" val="222472114"/>
                  </a:ext>
                </a:extLst>
              </a:tr>
              <a:tr h="914400">
                <a:tc>
                  <a:txBody>
                    <a:bodyPr/>
                    <a:lstStyle/>
                    <a:p>
                      <a:r>
                        <a:rPr lang="en-IN" sz="1850" b="1"/>
                        <a:t>Multimodal Input Support</a:t>
                      </a:r>
                      <a:endParaRPr lang="en-IN" sz="1850"/>
                    </a:p>
                  </a:txBody>
                  <a:tcPr anchor="ctr">
                    <a:lnL>
                      <a:noFill/>
                    </a:lnL>
                    <a:lnR>
                      <a:noFill/>
                    </a:lnR>
                    <a:lnT>
                      <a:noFill/>
                    </a:lnT>
                    <a:lnB>
                      <a:noFill/>
                    </a:lnB>
                    <a:noFill/>
                  </a:tcPr>
                </a:tc>
                <a:tc>
                  <a:txBody>
                    <a:bodyPr/>
                    <a:lstStyle/>
                    <a:p>
                      <a:r>
                        <a:rPr lang="en-US" sz="1850"/>
                        <a:t>Limited; combines features manually (e.g., EAR + head nod via rule-based logic).</a:t>
                      </a:r>
                    </a:p>
                  </a:txBody>
                  <a:tcPr anchor="ctr">
                    <a:lnL>
                      <a:noFill/>
                    </a:lnL>
                    <a:lnR>
                      <a:noFill/>
                    </a:lnR>
                    <a:lnT>
                      <a:noFill/>
                    </a:lnT>
                    <a:lnB>
                      <a:noFill/>
                    </a:lnB>
                    <a:noFill/>
                  </a:tcPr>
                </a:tc>
                <a:tc>
                  <a:txBody>
                    <a:bodyPr/>
                    <a:lstStyle/>
                    <a:p>
                      <a:r>
                        <a:rPr lang="en-US" sz="1850" dirty="0"/>
                        <a:t>Medium; uses visual cues only, but can be extended to fuse multiple inputs.</a:t>
                      </a:r>
                    </a:p>
                  </a:txBody>
                  <a:tcPr anchor="ctr">
                    <a:lnL>
                      <a:noFill/>
                    </a:lnL>
                    <a:lnR>
                      <a:noFill/>
                    </a:lnR>
                    <a:lnT>
                      <a:noFill/>
                    </a:lnT>
                    <a:lnB>
                      <a:noFill/>
                    </a:lnB>
                    <a:noFill/>
                  </a:tcPr>
                </a:tc>
                <a:tc>
                  <a:txBody>
                    <a:bodyPr/>
                    <a:lstStyle/>
                    <a:p>
                      <a:r>
                        <a:rPr lang="en-IN" sz="1850"/>
                        <a:t>Strong; handles visual + time-series data (e.g., eye features + steering drift).</a:t>
                      </a:r>
                    </a:p>
                  </a:txBody>
                  <a:tcPr anchor="ctr">
                    <a:lnL>
                      <a:noFill/>
                    </a:lnL>
                    <a:lnR>
                      <a:noFill/>
                    </a:lnR>
                    <a:lnT>
                      <a:noFill/>
                    </a:lnT>
                    <a:lnB>
                      <a:noFill/>
                    </a:lnB>
                    <a:noFill/>
                  </a:tcPr>
                </a:tc>
                <a:extLst>
                  <a:ext uri="{0D108BD9-81ED-4DB2-BD59-A6C34878D82A}">
                    <a16:rowId xmlns:a16="http://schemas.microsoft.com/office/drawing/2014/main" val="1788062183"/>
                  </a:ext>
                </a:extLst>
              </a:tr>
              <a:tr h="914400">
                <a:tc>
                  <a:txBody>
                    <a:bodyPr/>
                    <a:lstStyle/>
                    <a:p>
                      <a:r>
                        <a:rPr lang="en-IN" sz="1850" b="1"/>
                        <a:t>USP / Unique Feature</a:t>
                      </a:r>
                      <a:endParaRPr lang="en-IN" sz="1850"/>
                    </a:p>
                  </a:txBody>
                  <a:tcPr anchor="ctr">
                    <a:lnL>
                      <a:noFill/>
                    </a:lnL>
                    <a:lnR>
                      <a:noFill/>
                    </a:lnR>
                    <a:lnT>
                      <a:noFill/>
                    </a:lnT>
                    <a:lnB>
                      <a:noFill/>
                    </a:lnB>
                    <a:noFill/>
                  </a:tcPr>
                </a:tc>
                <a:tc>
                  <a:txBody>
                    <a:bodyPr/>
                    <a:lstStyle/>
                    <a:p>
                      <a:r>
                        <a:rPr lang="en-US" sz="1850"/>
                        <a:t>Lightweight and interpretable, but less adaptive.</a:t>
                      </a:r>
                    </a:p>
                  </a:txBody>
                  <a:tcPr anchor="ctr">
                    <a:lnL>
                      <a:noFill/>
                    </a:lnL>
                    <a:lnR>
                      <a:noFill/>
                    </a:lnR>
                    <a:lnT>
                      <a:noFill/>
                    </a:lnT>
                    <a:lnB>
                      <a:noFill/>
                    </a:lnB>
                    <a:noFill/>
                  </a:tcPr>
                </a:tc>
                <a:tc>
                  <a:txBody>
                    <a:bodyPr/>
                    <a:lstStyle/>
                    <a:p>
                      <a:r>
                        <a:rPr lang="en-US" sz="1850"/>
                        <a:t>End-to-end learning of fatigue indicators (eye/mouth); extensible to gaze/head pose.</a:t>
                      </a:r>
                    </a:p>
                  </a:txBody>
                  <a:tcPr anchor="ctr">
                    <a:lnL>
                      <a:noFill/>
                    </a:lnL>
                    <a:lnR>
                      <a:noFill/>
                    </a:lnR>
                    <a:lnT>
                      <a:noFill/>
                    </a:lnT>
                    <a:lnB>
                      <a:noFill/>
                    </a:lnB>
                    <a:noFill/>
                  </a:tcPr>
                </a:tc>
                <a:tc>
                  <a:txBody>
                    <a:bodyPr/>
                    <a:lstStyle/>
                    <a:p>
                      <a:r>
                        <a:rPr lang="en-US" sz="1850" dirty="0"/>
                        <a:t>Robust sequence awareness; learns drowsiness trends over time with contextual info.</a:t>
                      </a:r>
                    </a:p>
                  </a:txBody>
                  <a:tcPr anchor="ctr">
                    <a:lnL>
                      <a:noFill/>
                    </a:lnL>
                    <a:lnR>
                      <a:noFill/>
                    </a:lnR>
                    <a:lnT>
                      <a:noFill/>
                    </a:lnT>
                    <a:lnB>
                      <a:noFill/>
                    </a:lnB>
                    <a:noFill/>
                  </a:tcPr>
                </a:tc>
                <a:extLst>
                  <a:ext uri="{0D108BD9-81ED-4DB2-BD59-A6C34878D82A}">
                    <a16:rowId xmlns:a16="http://schemas.microsoft.com/office/drawing/2014/main" val="3963575620"/>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7D0360-6143-0E7D-D630-2B769FDA1B14}"/>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651831CD-F57E-C34A-4542-5823603A6657}"/>
              </a:ext>
            </a:extLst>
          </p:cNvPr>
          <p:cNvPicPr>
            <a:picLocks noChangeAspect="1"/>
          </p:cNvPicPr>
          <p:nvPr/>
        </p:nvPicPr>
        <p:blipFill>
          <a:blip r:embed="rId2"/>
          <a:stretch>
            <a:fillRect/>
          </a:stretch>
        </p:blipFill>
        <p:spPr>
          <a:xfrm>
            <a:off x="5195591" y="2533429"/>
            <a:ext cx="4475534" cy="3162741"/>
          </a:xfrm>
          <a:prstGeom prst="rect">
            <a:avLst/>
          </a:prstGeom>
        </p:spPr>
      </p:pic>
      <p:sp>
        <p:nvSpPr>
          <p:cNvPr id="3" name="Rectangle 1">
            <a:extLst>
              <a:ext uri="{FF2B5EF4-FFF2-40B4-BE49-F238E27FC236}">
                <a16:creationId xmlns:a16="http://schemas.microsoft.com/office/drawing/2014/main" id="{E9CFBD0A-25F6-FAB0-547C-F4FD2E958984}"/>
              </a:ext>
            </a:extLst>
          </p:cNvPr>
          <p:cNvSpPr>
            <a:spLocks noChangeArrowheads="1"/>
          </p:cNvSpPr>
          <p:nvPr/>
        </p:nvSpPr>
        <p:spPr bwMode="auto">
          <a:xfrm>
            <a:off x="250621" y="1406202"/>
            <a:ext cx="11561275"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Incorporate temporal modeling using LSTM or 3D CNNs to capture drowsiness trends over time, not just per-frame.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Fuse multi-modal inputs like head pose, yawning detection, and steering wheel data for holistic attention analysis.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Fine-tune the CNN model on a larger, more diverse dataset (e.g., NTHU Drowsy Driver Dataset) to improve generalization.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Implement attention mechanisms to focus on the most relevant facial regions (e.g., eyelids, iris, mouth).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Deploy model quantization or pruning for better real-time performance on edge devices like Raspberry Pi or Jetson Nano.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Add robustness techniques like noise injection or brightness augmentation to handle lighting and camera angle variations.</a:t>
            </a:r>
          </a:p>
        </p:txBody>
      </p:sp>
      <p:sp>
        <p:nvSpPr>
          <p:cNvPr id="5" name="Text 0">
            <a:extLst>
              <a:ext uri="{FF2B5EF4-FFF2-40B4-BE49-F238E27FC236}">
                <a16:creationId xmlns:a16="http://schemas.microsoft.com/office/drawing/2014/main" id="{6BB66306-0596-F050-BEF4-85BD948AF36F}"/>
              </a:ext>
            </a:extLst>
          </p:cNvPr>
          <p:cNvSpPr/>
          <p:nvPr/>
        </p:nvSpPr>
        <p:spPr>
          <a:xfrm>
            <a:off x="250621" y="233334"/>
            <a:ext cx="8507788" cy="708779"/>
          </a:xfrm>
          <a:prstGeom prst="rect">
            <a:avLst/>
          </a:prstGeom>
          <a:noFill/>
          <a:ln/>
        </p:spPr>
        <p:txBody>
          <a:bodyPr wrap="none" lIns="0" tIns="0" rIns="0" bIns="0" rtlCol="0" anchor="t"/>
          <a:lstStyle/>
          <a:p>
            <a:pPr marL="0" indent="0">
              <a:lnSpc>
                <a:spcPts val="5550"/>
              </a:lnSpc>
              <a:buNone/>
            </a:pPr>
            <a:r>
              <a:rPr lang="en-US" sz="4800" dirty="0">
                <a:cs typeface="Alexandria Medium" pitchFamily="34" charset="-120"/>
              </a:rPr>
              <a:t>Further Actions</a:t>
            </a:r>
            <a:endParaRPr lang="en-US" sz="4800" dirty="0"/>
          </a:p>
        </p:txBody>
      </p:sp>
    </p:spTree>
    <p:extLst>
      <p:ext uri="{BB962C8B-B14F-4D97-AF65-F5344CB8AC3E}">
        <p14:creationId xmlns:p14="http://schemas.microsoft.com/office/powerpoint/2010/main" val="17624738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8F9F23-945E-60B5-350C-450D7032AE36}"/>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B582A02-AE40-AB0C-5530-49DC534194D2}"/>
              </a:ext>
            </a:extLst>
          </p:cNvPr>
          <p:cNvPicPr>
            <a:picLocks noChangeAspect="1"/>
          </p:cNvPicPr>
          <p:nvPr/>
        </p:nvPicPr>
        <p:blipFill>
          <a:blip r:embed="rId2"/>
          <a:stretch>
            <a:fillRect/>
          </a:stretch>
        </p:blipFill>
        <p:spPr>
          <a:xfrm>
            <a:off x="5195591" y="2533429"/>
            <a:ext cx="4475534" cy="3162741"/>
          </a:xfrm>
          <a:prstGeom prst="rect">
            <a:avLst/>
          </a:prstGeom>
        </p:spPr>
      </p:pic>
      <p:sp>
        <p:nvSpPr>
          <p:cNvPr id="3" name="Text 0">
            <a:extLst>
              <a:ext uri="{FF2B5EF4-FFF2-40B4-BE49-F238E27FC236}">
                <a16:creationId xmlns:a16="http://schemas.microsoft.com/office/drawing/2014/main" id="{8573FFA7-0F28-D13F-C5F9-39F2EBE12042}"/>
              </a:ext>
            </a:extLst>
          </p:cNvPr>
          <p:cNvSpPr/>
          <p:nvPr/>
        </p:nvSpPr>
        <p:spPr>
          <a:xfrm>
            <a:off x="250621" y="233334"/>
            <a:ext cx="8507788" cy="708779"/>
          </a:xfrm>
          <a:prstGeom prst="rect">
            <a:avLst/>
          </a:prstGeom>
          <a:noFill/>
          <a:ln/>
        </p:spPr>
        <p:txBody>
          <a:bodyPr wrap="none" lIns="0" tIns="0" rIns="0" bIns="0" rtlCol="0" anchor="t"/>
          <a:lstStyle/>
          <a:p>
            <a:pPr marL="0" indent="0">
              <a:lnSpc>
                <a:spcPts val="5550"/>
              </a:lnSpc>
              <a:buNone/>
            </a:pPr>
            <a:r>
              <a:rPr lang="en-US" sz="4800" dirty="0">
                <a:cs typeface="Alexandria Medium" pitchFamily="34" charset="-120"/>
              </a:rPr>
              <a:t>Conclusion</a:t>
            </a:r>
            <a:endParaRPr lang="en-US" sz="4800" dirty="0"/>
          </a:p>
        </p:txBody>
      </p:sp>
      <p:sp>
        <p:nvSpPr>
          <p:cNvPr id="5" name="Rectangle 1">
            <a:extLst>
              <a:ext uri="{FF2B5EF4-FFF2-40B4-BE49-F238E27FC236}">
                <a16:creationId xmlns:a16="http://schemas.microsoft.com/office/drawing/2014/main" id="{5F2FCCFB-BEF3-B1DF-9B20-EA475708F3DD}"/>
              </a:ext>
            </a:extLst>
          </p:cNvPr>
          <p:cNvSpPr>
            <a:spLocks noChangeArrowheads="1"/>
          </p:cNvSpPr>
          <p:nvPr/>
        </p:nvSpPr>
        <p:spPr bwMode="auto">
          <a:xfrm>
            <a:off x="325925" y="1653626"/>
            <a:ext cx="11711883"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The developed CNN-based system effectively detects driver drowsiness using eye landmarks, EAR, and visual cues in real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It leverages deep learning to automatically learn fatigue features without manual rule-setting, improving accuracy and scalability.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The model achieves high accuracy and performs well across varied lighting conditions, ensuring practical deployment readiness.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Integration with real-time alert systems enhances driver safety and reduces the risk of fatigue-related accidents.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The system is modular, allowing easy upgrades with multi-modal inputs like yawning, gaze tracking, and head pose.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This research demonstrates the potential of AI-powered driver monitoring systems in future intelligent transportation solutions.</a:t>
            </a:r>
          </a:p>
        </p:txBody>
      </p:sp>
    </p:spTree>
    <p:extLst>
      <p:ext uri="{BB962C8B-B14F-4D97-AF65-F5344CB8AC3E}">
        <p14:creationId xmlns:p14="http://schemas.microsoft.com/office/powerpoint/2010/main" val="20645406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119C81-DA26-DC7F-A0F0-8CA857398489}"/>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F7B78F4-1D14-5E36-3EFB-53D443D5AFB0}"/>
              </a:ext>
            </a:extLst>
          </p:cNvPr>
          <p:cNvPicPr>
            <a:picLocks noChangeAspect="1"/>
          </p:cNvPicPr>
          <p:nvPr/>
        </p:nvPicPr>
        <p:blipFill>
          <a:blip r:embed="rId2"/>
          <a:stretch>
            <a:fillRect/>
          </a:stretch>
        </p:blipFill>
        <p:spPr>
          <a:xfrm>
            <a:off x="5195591" y="2533429"/>
            <a:ext cx="4475534" cy="3162741"/>
          </a:xfrm>
          <a:prstGeom prst="rect">
            <a:avLst/>
          </a:prstGeom>
        </p:spPr>
      </p:pic>
      <p:sp>
        <p:nvSpPr>
          <p:cNvPr id="2" name="TextBox 1">
            <a:extLst>
              <a:ext uri="{FF2B5EF4-FFF2-40B4-BE49-F238E27FC236}">
                <a16:creationId xmlns:a16="http://schemas.microsoft.com/office/drawing/2014/main" id="{075470B6-6E4B-E880-A2A4-C0065E5C80FF}"/>
              </a:ext>
            </a:extLst>
          </p:cNvPr>
          <p:cNvSpPr txBox="1"/>
          <p:nvPr/>
        </p:nvSpPr>
        <p:spPr>
          <a:xfrm>
            <a:off x="5077433" y="3514634"/>
            <a:ext cx="4475534" cy="1200329"/>
          </a:xfrm>
          <a:prstGeom prst="rect">
            <a:avLst/>
          </a:prstGeom>
          <a:noFill/>
        </p:spPr>
        <p:txBody>
          <a:bodyPr wrap="square" rtlCol="0">
            <a:spAutoFit/>
          </a:bodyPr>
          <a:lstStyle/>
          <a:p>
            <a:r>
              <a:rPr lang="en-IN" sz="7200" dirty="0"/>
              <a:t>Thank You</a:t>
            </a:r>
          </a:p>
        </p:txBody>
      </p:sp>
    </p:spTree>
    <p:extLst>
      <p:ext uri="{BB962C8B-B14F-4D97-AF65-F5344CB8AC3E}">
        <p14:creationId xmlns:p14="http://schemas.microsoft.com/office/powerpoint/2010/main" val="256079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7092502A-B99D-4BC3-BD92-8DA5A36C0D1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8268AC3-9AA8-806E-7C74-C03C910978E1}"/>
              </a:ext>
            </a:extLst>
          </p:cNvPr>
          <p:cNvPicPr>
            <a:picLocks noChangeAspect="1"/>
          </p:cNvPicPr>
          <p:nvPr/>
        </p:nvPicPr>
        <p:blipFill>
          <a:blip r:embed="rId3">
            <a:alphaModFix amt="50000"/>
          </a:blip>
          <a:stretch>
            <a:fillRect/>
          </a:stretch>
        </p:blipFill>
        <p:spPr>
          <a:xfrm>
            <a:off x="5195591" y="2533429"/>
            <a:ext cx="4239217" cy="3162741"/>
          </a:xfrm>
          <a:prstGeom prst="rect">
            <a:avLst/>
          </a:prstGeom>
        </p:spPr>
      </p:pic>
      <p:sp>
        <p:nvSpPr>
          <p:cNvPr id="3" name="Text 0">
            <a:extLst>
              <a:ext uri="{FF2B5EF4-FFF2-40B4-BE49-F238E27FC236}">
                <a16:creationId xmlns:a16="http://schemas.microsoft.com/office/drawing/2014/main" id="{4024072D-0F26-732B-F201-B37AC98D1BEB}"/>
              </a:ext>
            </a:extLst>
          </p:cNvPr>
          <p:cNvSpPr/>
          <p:nvPr/>
        </p:nvSpPr>
        <p:spPr>
          <a:xfrm>
            <a:off x="460302" y="469856"/>
            <a:ext cx="6779593" cy="708779"/>
          </a:xfrm>
          <a:prstGeom prst="rect">
            <a:avLst/>
          </a:prstGeom>
          <a:noFill/>
          <a:ln/>
        </p:spPr>
        <p:txBody>
          <a:bodyPr wrap="none" lIns="0" tIns="0" rIns="0" bIns="0" rtlCol="0" anchor="t"/>
          <a:lstStyle/>
          <a:p>
            <a:pPr marL="0" indent="0">
              <a:lnSpc>
                <a:spcPts val="5550"/>
              </a:lnSpc>
              <a:buNone/>
            </a:pPr>
            <a:r>
              <a:rPr lang="en-US" sz="4800" dirty="0">
                <a:ea typeface="Alexandria Medium" pitchFamily="34" charset="-122"/>
                <a:cs typeface="Alexandria Medium" pitchFamily="34" charset="-120"/>
              </a:rPr>
              <a:t>Introduction</a:t>
            </a:r>
            <a:endParaRPr lang="en-US" sz="4800" dirty="0"/>
          </a:p>
        </p:txBody>
      </p:sp>
      <p:sp>
        <p:nvSpPr>
          <p:cNvPr id="2" name="Rectangle 1">
            <a:extLst>
              <a:ext uri="{FF2B5EF4-FFF2-40B4-BE49-F238E27FC236}">
                <a16:creationId xmlns:a16="http://schemas.microsoft.com/office/drawing/2014/main" id="{10302A14-5804-BCAB-9641-609C0B810273}"/>
              </a:ext>
            </a:extLst>
          </p:cNvPr>
          <p:cNvSpPr>
            <a:spLocks noChangeArrowheads="1"/>
          </p:cNvSpPr>
          <p:nvPr/>
        </p:nvSpPr>
        <p:spPr bwMode="auto">
          <a:xfrm>
            <a:off x="286438" y="1674954"/>
            <a:ext cx="13198208"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0" i="0" u="none" strike="noStrike" cap="none" normalizeH="0" baseline="0" dirty="0">
                <a:ln>
                  <a:noFill/>
                </a:ln>
                <a:solidFill>
                  <a:schemeClr val="tx1"/>
                </a:solidFill>
                <a:effectLst/>
                <a:latin typeface="Arial" panose="020B0604020202020204" pitchFamily="34" charset="0"/>
              </a:rPr>
              <a:t>Driver drowsiness is a major contributor to road accidents, especially on highways and during long drives. Fatigue impairs a driver's alertness, reaction time, and decision-making abilities.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0" i="0" u="none" strike="noStrike" cap="none" normalizeH="0" baseline="0" dirty="0">
                <a:ln>
                  <a:noFill/>
                </a:ln>
                <a:solidFill>
                  <a:schemeClr val="tx1"/>
                </a:solidFill>
                <a:effectLst/>
                <a:latin typeface="Arial" panose="020B0604020202020204" pitchFamily="34" charset="0"/>
              </a:rPr>
              <a:t>A Driver Drowsiness Detection System monitors physiological and behavioral cues—such as eye closure, head pose, and facial landmarks—to identify signs of fatigue in real time.</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0" i="0" u="none" strike="noStrike" cap="none" normalizeH="0" baseline="0" dirty="0">
                <a:ln>
                  <a:noFill/>
                </a:ln>
                <a:solidFill>
                  <a:schemeClr val="tx1"/>
                </a:solidFill>
                <a:effectLst/>
                <a:latin typeface="Arial" panose="020B0604020202020204" pitchFamily="34" charset="0"/>
              </a:rPr>
              <a:t>This system utilizes computer vision, machine learning, and facial landmark detection technologies (like </a:t>
            </a:r>
            <a:r>
              <a:rPr kumimoji="0" lang="en-US" altLang="en-US" sz="1800" b="0" i="0" u="none" strike="noStrike" cap="none" normalizeH="0" baseline="0" dirty="0" err="1">
                <a:ln>
                  <a:noFill/>
                </a:ln>
                <a:solidFill>
                  <a:schemeClr val="tx1"/>
                </a:solidFill>
                <a:effectLst/>
                <a:latin typeface="Arial" panose="020B0604020202020204" pitchFamily="34" charset="0"/>
              </a:rPr>
              <a:t>dlib</a:t>
            </a:r>
            <a:r>
              <a:rPr kumimoji="0" lang="en-US" altLang="en-US" sz="1800" b="0" i="0" u="none" strike="noStrike" cap="none" normalizeH="0" baseline="0" dirty="0">
                <a:ln>
                  <a:noFill/>
                </a:ln>
                <a:solidFill>
                  <a:schemeClr val="tx1"/>
                </a:solidFill>
                <a:effectLst/>
                <a:latin typeface="Arial" panose="020B0604020202020204" pitchFamily="34" charset="0"/>
              </a:rPr>
              <a:t> and CNN models) to detect drowsiness with high accuracy.</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0" i="0" u="none" strike="noStrike" cap="none" normalizeH="0" baseline="0" dirty="0">
                <a:ln>
                  <a:noFill/>
                </a:ln>
                <a:solidFill>
                  <a:schemeClr val="tx1"/>
                </a:solidFill>
                <a:effectLst/>
                <a:latin typeface="Arial" panose="020B0604020202020204" pitchFamily="34" charset="0"/>
              </a:rPr>
              <a:t>Once drowsiness is detected, the system triggers immediate alerts (e.g., visual, audio) to warn the driver and prevent potential accidents, thereby enhancing road safety.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85707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4F072C-D550-0B4D-40AB-636AAABB4809}"/>
              </a:ext>
            </a:extLst>
          </p:cNvPr>
          <p:cNvPicPr>
            <a:picLocks noChangeAspect="1"/>
          </p:cNvPicPr>
          <p:nvPr/>
        </p:nvPicPr>
        <p:blipFill>
          <a:blip r:embed="rId3"/>
          <a:stretch>
            <a:fillRect/>
          </a:stretch>
        </p:blipFill>
        <p:spPr>
          <a:xfrm>
            <a:off x="5195591" y="2533429"/>
            <a:ext cx="4239217" cy="3162741"/>
          </a:xfrm>
          <a:prstGeom prst="rect">
            <a:avLst/>
          </a:prstGeom>
        </p:spPr>
      </p:pic>
      <p:sp>
        <p:nvSpPr>
          <p:cNvPr id="3" name="Text 0"/>
          <p:cNvSpPr/>
          <p:nvPr/>
        </p:nvSpPr>
        <p:spPr>
          <a:xfrm>
            <a:off x="349340" y="139096"/>
            <a:ext cx="13069205" cy="863439"/>
          </a:xfrm>
          <a:prstGeom prst="rect">
            <a:avLst/>
          </a:prstGeom>
          <a:noFill/>
          <a:ln/>
        </p:spPr>
        <p:txBody>
          <a:bodyPr wrap="square" lIns="0" tIns="0" rIns="0" bIns="0" rtlCol="0" anchor="t"/>
          <a:lstStyle/>
          <a:p>
            <a:pPr marL="0" indent="0">
              <a:lnSpc>
                <a:spcPts val="7300"/>
              </a:lnSpc>
              <a:buNone/>
            </a:pPr>
            <a:r>
              <a:rPr lang="en-US" sz="4800" dirty="0">
                <a:ea typeface="Alexandria Medium" pitchFamily="34" charset="-122"/>
                <a:cs typeface="Alexandria Medium" pitchFamily="34" charset="-120"/>
              </a:rPr>
              <a:t>Problem Statement</a:t>
            </a:r>
            <a:endParaRPr lang="en-US" sz="4800" dirty="0"/>
          </a:p>
        </p:txBody>
      </p:sp>
      <p:sp>
        <p:nvSpPr>
          <p:cNvPr id="6" name="TextBox 5">
            <a:extLst>
              <a:ext uri="{FF2B5EF4-FFF2-40B4-BE49-F238E27FC236}">
                <a16:creationId xmlns:a16="http://schemas.microsoft.com/office/drawing/2014/main" id="{B8921498-9EA1-1F8B-AF09-33CC57801647}"/>
              </a:ext>
            </a:extLst>
          </p:cNvPr>
          <p:cNvSpPr txBox="1"/>
          <p:nvPr/>
        </p:nvSpPr>
        <p:spPr>
          <a:xfrm>
            <a:off x="129410" y="1883884"/>
            <a:ext cx="13414250" cy="3139321"/>
          </a:xfrm>
          <a:prstGeom prst="rect">
            <a:avLst/>
          </a:prstGeom>
          <a:noFill/>
        </p:spPr>
        <p:txBody>
          <a:bodyPr wrap="none" rtlCol="0">
            <a:spAutoFit/>
          </a:bodyPr>
          <a:lstStyle/>
          <a:p>
            <a:pPr>
              <a:buNone/>
            </a:pPr>
            <a:endParaRPr lang="en-US" b="1" dirty="0">
              <a:latin typeface="Bahnschrift" panose="020B0502040204020203" pitchFamily="34" charset="0"/>
            </a:endParaRPr>
          </a:p>
          <a:p>
            <a:pPr>
              <a:buFont typeface="+mj-lt"/>
              <a:buAutoNum type="arabicPeriod"/>
            </a:pPr>
            <a:r>
              <a:rPr lang="en-US" dirty="0">
                <a:latin typeface="Bahnschrift" panose="020B0502040204020203" pitchFamily="34" charset="0"/>
              </a:rPr>
              <a:t> A significant proportion of road accidents are caused by driver fatigue and microsleep episodes, especially during long or </a:t>
            </a:r>
          </a:p>
          <a:p>
            <a:r>
              <a:rPr lang="en-US" dirty="0">
                <a:latin typeface="Bahnschrift" panose="020B0502040204020203" pitchFamily="34" charset="0"/>
              </a:rPr>
              <a:t>monotonous drives.</a:t>
            </a:r>
          </a:p>
          <a:p>
            <a:endParaRPr lang="en-US" dirty="0">
              <a:latin typeface="Bahnschrift" panose="020B0502040204020203" pitchFamily="34" charset="0"/>
            </a:endParaRPr>
          </a:p>
          <a:p>
            <a:r>
              <a:rPr lang="en-US" dirty="0">
                <a:latin typeface="Bahnschrift" panose="020B0502040204020203" pitchFamily="34" charset="0"/>
              </a:rPr>
              <a:t>2. Traditional alert systems based on vehicle behavior (lane departure, steering pattern) are often reactive rather than proactive.</a:t>
            </a:r>
            <a:br>
              <a:rPr lang="en-US" dirty="0">
                <a:latin typeface="Bahnschrift" panose="020B0502040204020203" pitchFamily="34" charset="0"/>
              </a:rPr>
            </a:br>
            <a:endParaRPr lang="en-US" dirty="0">
              <a:latin typeface="Bahnschrift" panose="020B0502040204020203" pitchFamily="34" charset="0"/>
            </a:endParaRPr>
          </a:p>
          <a:p>
            <a:r>
              <a:rPr lang="en-US" dirty="0">
                <a:latin typeface="Bahnschrift" panose="020B0502040204020203" pitchFamily="34" charset="0"/>
              </a:rPr>
              <a:t>3. Human drivers are often unaware of their fatigue level, making manual intervention unreliable.</a:t>
            </a:r>
            <a:br>
              <a:rPr lang="en-US" dirty="0">
                <a:latin typeface="Bahnschrift" panose="020B0502040204020203" pitchFamily="34" charset="0"/>
              </a:rPr>
            </a:br>
            <a:endParaRPr lang="en-US" dirty="0">
              <a:latin typeface="Bahnschrift" panose="020B0502040204020203" pitchFamily="34" charset="0"/>
            </a:endParaRPr>
          </a:p>
          <a:p>
            <a:r>
              <a:rPr lang="en-US" dirty="0">
                <a:latin typeface="Bahnschrift" panose="020B0502040204020203" pitchFamily="34" charset="0"/>
              </a:rPr>
              <a:t>4. There is a need for an intelligent, real-time monitoring system that can detect signs of drowsiness using visual cues </a:t>
            </a:r>
          </a:p>
          <a:p>
            <a:r>
              <a:rPr lang="en-US" dirty="0">
                <a:latin typeface="Bahnschrift" panose="020B0502040204020203" pitchFamily="34" charset="0"/>
              </a:rPr>
              <a:t>before accidents occur.</a:t>
            </a: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F244EF-DAF5-0662-159C-B42B4EEE65F7}"/>
              </a:ext>
            </a:extLst>
          </p:cNvPr>
          <p:cNvPicPr>
            <a:picLocks noChangeAspect="1"/>
          </p:cNvPicPr>
          <p:nvPr/>
        </p:nvPicPr>
        <p:blipFill>
          <a:blip r:embed="rId3"/>
          <a:stretch>
            <a:fillRect/>
          </a:stretch>
        </p:blipFill>
        <p:spPr>
          <a:xfrm>
            <a:off x="5195591" y="2533429"/>
            <a:ext cx="4239217" cy="3162741"/>
          </a:xfrm>
          <a:prstGeom prst="rect">
            <a:avLst/>
          </a:prstGeom>
        </p:spPr>
      </p:pic>
      <p:sp>
        <p:nvSpPr>
          <p:cNvPr id="3" name="Text 0"/>
          <p:cNvSpPr/>
          <p:nvPr/>
        </p:nvSpPr>
        <p:spPr>
          <a:xfrm>
            <a:off x="388905" y="410015"/>
            <a:ext cx="6505731" cy="584775"/>
          </a:xfrm>
          <a:prstGeom prst="rect">
            <a:avLst/>
          </a:prstGeom>
          <a:noFill/>
          <a:ln/>
        </p:spPr>
        <p:txBody>
          <a:bodyPr wrap="square" lIns="0" tIns="0" rIns="0" bIns="0" rtlCol="0" anchor="t"/>
          <a:lstStyle/>
          <a:p>
            <a:pPr marL="0" indent="0">
              <a:lnSpc>
                <a:spcPts val="5100"/>
              </a:lnSpc>
              <a:buNone/>
            </a:pPr>
            <a:r>
              <a:rPr lang="en-US" sz="4800" dirty="0">
                <a:cs typeface="Alexandria Medium" pitchFamily="34" charset="-120"/>
              </a:rPr>
              <a:t>Objectives</a:t>
            </a:r>
            <a:endParaRPr lang="en-US" sz="4800" dirty="0"/>
          </a:p>
        </p:txBody>
      </p:sp>
      <p:sp>
        <p:nvSpPr>
          <p:cNvPr id="6" name="Text 3"/>
          <p:cNvSpPr/>
          <p:nvPr/>
        </p:nvSpPr>
        <p:spPr>
          <a:xfrm>
            <a:off x="6389251" y="4229338"/>
            <a:ext cx="119301" cy="312182"/>
          </a:xfrm>
          <a:prstGeom prst="rect">
            <a:avLst/>
          </a:prstGeom>
          <a:noFill/>
          <a:ln/>
        </p:spPr>
        <p:txBody>
          <a:bodyPr wrap="none" lIns="0" tIns="0" rIns="0" bIns="0" rtlCol="0" anchor="t"/>
          <a:lstStyle/>
          <a:p>
            <a:pPr marL="0" indent="0" algn="ctr">
              <a:lnSpc>
                <a:spcPts val="2450"/>
              </a:lnSpc>
              <a:buNone/>
            </a:pPr>
            <a:endParaRPr lang="en-US" sz="2450" dirty="0"/>
          </a:p>
        </p:txBody>
      </p:sp>
      <p:sp>
        <p:nvSpPr>
          <p:cNvPr id="7" name="Rectangle 1">
            <a:extLst>
              <a:ext uri="{FF2B5EF4-FFF2-40B4-BE49-F238E27FC236}">
                <a16:creationId xmlns:a16="http://schemas.microsoft.com/office/drawing/2014/main" id="{6E008205-1B08-201B-E966-304455CB889E}"/>
              </a:ext>
            </a:extLst>
          </p:cNvPr>
          <p:cNvSpPr>
            <a:spLocks noChangeArrowheads="1"/>
          </p:cNvSpPr>
          <p:nvPr/>
        </p:nvSpPr>
        <p:spPr bwMode="auto">
          <a:xfrm>
            <a:off x="388904" y="1679198"/>
            <a:ext cx="10934289"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To design and implement a real-time system that accurately detects drowsiness using facial landmark analysis, eye state monitoring, and head pose estimation.</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To integrate a convolutional neural network (CNN) for classifying eye openness based on live camera input.</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To enhance system robustness by combining EAR (Eye Aspect Ratio), gaze tracking, and head movement metrics for decision-making.</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To trigger timely audio/visual alerts that can help prevent accidents and improve road safety.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07E46DE-89DE-C17D-C19B-4E0573C289DA}"/>
              </a:ext>
            </a:extLst>
          </p:cNvPr>
          <p:cNvPicPr>
            <a:picLocks noChangeAspect="1"/>
          </p:cNvPicPr>
          <p:nvPr/>
        </p:nvPicPr>
        <p:blipFill>
          <a:blip r:embed="rId2"/>
          <a:stretch>
            <a:fillRect/>
          </a:stretch>
        </p:blipFill>
        <p:spPr>
          <a:xfrm>
            <a:off x="5195591" y="2533429"/>
            <a:ext cx="4239217" cy="3162741"/>
          </a:xfrm>
          <a:prstGeom prst="rect">
            <a:avLst/>
          </a:prstGeom>
        </p:spPr>
      </p:pic>
      <p:sp>
        <p:nvSpPr>
          <p:cNvPr id="2" name="TextBox 1">
            <a:extLst>
              <a:ext uri="{FF2B5EF4-FFF2-40B4-BE49-F238E27FC236}">
                <a16:creationId xmlns:a16="http://schemas.microsoft.com/office/drawing/2014/main" id="{02A50D99-A696-F853-6F23-8A7E3874AEB4}"/>
              </a:ext>
            </a:extLst>
          </p:cNvPr>
          <p:cNvSpPr txBox="1"/>
          <p:nvPr/>
        </p:nvSpPr>
        <p:spPr>
          <a:xfrm>
            <a:off x="727113" y="440675"/>
            <a:ext cx="9243152" cy="830997"/>
          </a:xfrm>
          <a:prstGeom prst="rect">
            <a:avLst/>
          </a:prstGeom>
          <a:noFill/>
        </p:spPr>
        <p:txBody>
          <a:bodyPr wrap="square" rtlCol="0">
            <a:spAutoFit/>
          </a:bodyPr>
          <a:lstStyle/>
          <a:p>
            <a:r>
              <a:rPr lang="en-IN" sz="4800" dirty="0"/>
              <a:t>Literature Review</a:t>
            </a:r>
          </a:p>
        </p:txBody>
      </p:sp>
      <p:sp>
        <p:nvSpPr>
          <p:cNvPr id="3" name="TextBox 2">
            <a:extLst>
              <a:ext uri="{FF2B5EF4-FFF2-40B4-BE49-F238E27FC236}">
                <a16:creationId xmlns:a16="http://schemas.microsoft.com/office/drawing/2014/main" id="{B9CAC6C6-6C5A-9CF7-DF82-E8F2694231EE}"/>
              </a:ext>
            </a:extLst>
          </p:cNvPr>
          <p:cNvSpPr txBox="1"/>
          <p:nvPr/>
        </p:nvSpPr>
        <p:spPr>
          <a:xfrm>
            <a:off x="727113" y="1740665"/>
            <a:ext cx="11413475" cy="5632311"/>
          </a:xfrm>
          <a:prstGeom prst="rect">
            <a:avLst/>
          </a:prstGeom>
          <a:noFill/>
        </p:spPr>
        <p:txBody>
          <a:bodyPr wrap="square" rtlCol="0">
            <a:spAutoFit/>
          </a:bodyPr>
          <a:lstStyle/>
          <a:p>
            <a:pPr marL="285750" indent="-285750">
              <a:buFont typeface="Arial" panose="020B0604020202020204" pitchFamily="34" charset="0"/>
              <a:buChar char="•"/>
            </a:pPr>
            <a:r>
              <a:rPr lang="en-US" dirty="0"/>
              <a:t>Several studies identify driver drowsiness as a primary cause of road accidents. Techniques using behavioral measures such as eyelid movement and yawning detection have been shown to offer early warning signs of fatigue [1].</a:t>
            </a:r>
            <a:br>
              <a:rPr lang="en-US" dirty="0"/>
            </a:br>
            <a:r>
              <a:rPr lang="en-US" dirty="0"/>
              <a:t>🔗 [1] Dutta, A., &amp; Basu, S. (2018). Real-time driver drowsiness detection using computer vision. In 2018 IEEE Calcutta Conference (CALCON). </a:t>
            </a:r>
            <a:r>
              <a:rPr lang="en-US" dirty="0">
                <a:hlinkClick r:id="rId3"/>
              </a:rPr>
              <a:t>https://doi.org/10.1109/CALCON.2018.8621934</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IN" dirty="0"/>
              <a:t>Initial methods relied on vehicle-based parameters such as steering </a:t>
            </a:r>
            <a:r>
              <a:rPr lang="en-IN" dirty="0" err="1"/>
              <a:t>behavior</a:t>
            </a:r>
            <a:r>
              <a:rPr lang="en-IN" dirty="0"/>
              <a:t> and lane deviation, but these proved inconsistent in varying traffic conditions [2].</a:t>
            </a:r>
            <a:br>
              <a:rPr lang="en-IN" dirty="0"/>
            </a:br>
            <a:r>
              <a:rPr lang="en-IN" dirty="0"/>
              <a:t>🔗 [2] Dong, Y., Hu, Z., Uchimura, K., &amp; Murayama, N. (2011). Driver inattention monitoring system for intelligent vehicles: A review. IEEE Transactions on Intelligent Transportation Systems. </a:t>
            </a:r>
            <a:r>
              <a:rPr lang="en-IN" dirty="0">
                <a:hlinkClick r:id="rId4"/>
              </a:rPr>
              <a:t>https://doi.org/10.1109/TITS.2010.2099640</a:t>
            </a: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US" dirty="0"/>
              <a:t>The Eye Aspect Ratio (EAR) approach, using </a:t>
            </a:r>
            <a:r>
              <a:rPr lang="en-US" dirty="0" err="1"/>
              <a:t>dlib’s</a:t>
            </a:r>
            <a:r>
              <a:rPr lang="en-US" dirty="0"/>
              <a:t> facial landmark detection, has gained popularity due to its non-intrusiveness and effectiveness in detecting prolonged eye closure [3].</a:t>
            </a:r>
            <a:br>
              <a:rPr lang="en-US" dirty="0"/>
            </a:br>
            <a:r>
              <a:rPr lang="en-US" dirty="0"/>
              <a:t>🔗 [3] Soukupová, T., &amp; Čech, J. (2016). Real-time eye blink detection using facial landmarks. </a:t>
            </a:r>
            <a:r>
              <a:rPr lang="en-US" dirty="0">
                <a:hlinkClick r:id="rId5"/>
              </a:rPr>
              <a:t>https://vision.fe.uni-lj.si/cvww2016/proceedings/papers/05.pdf</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IN" dirty="0"/>
              <a:t>Recent developments in deep learning—especially CNNs trained on eye state datasets—have significantly improved detection accuracy, making real-time implementation feasible on consumer hardware [4].</a:t>
            </a:r>
            <a:br>
              <a:rPr lang="en-IN" dirty="0"/>
            </a:br>
            <a:r>
              <a:rPr lang="en-IN" dirty="0"/>
              <a:t>🔗 [4] </a:t>
            </a:r>
            <a:r>
              <a:rPr lang="en-IN" dirty="0" err="1"/>
              <a:t>Baccour</a:t>
            </a:r>
            <a:r>
              <a:rPr lang="en-IN" dirty="0"/>
              <a:t>, L., </a:t>
            </a:r>
            <a:r>
              <a:rPr lang="en-IN" dirty="0" err="1"/>
              <a:t>Driewer</a:t>
            </a:r>
            <a:r>
              <a:rPr lang="en-IN" dirty="0"/>
              <a:t>, F., &amp; Müller, K. (2021). Driver drowsiness detection using deep convolutional neural networks with transfer learning. IEEE Access. https://doi.org/10.1109/ACCESS.2021.3052796</a:t>
            </a:r>
          </a:p>
        </p:txBody>
      </p:sp>
    </p:spTree>
    <p:extLst>
      <p:ext uri="{BB962C8B-B14F-4D97-AF65-F5344CB8AC3E}">
        <p14:creationId xmlns:p14="http://schemas.microsoft.com/office/powerpoint/2010/main" val="3978484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BAE45C4-0B3F-E6A5-EB22-C0DCC2E7288C}"/>
              </a:ext>
            </a:extLst>
          </p:cNvPr>
          <p:cNvPicPr>
            <a:picLocks noChangeAspect="1"/>
          </p:cNvPicPr>
          <p:nvPr/>
        </p:nvPicPr>
        <p:blipFill>
          <a:blip r:embed="rId2"/>
          <a:stretch>
            <a:fillRect/>
          </a:stretch>
        </p:blipFill>
        <p:spPr>
          <a:xfrm>
            <a:off x="5195591" y="2533429"/>
            <a:ext cx="4239217" cy="3162741"/>
          </a:xfrm>
          <a:prstGeom prst="rect">
            <a:avLst/>
          </a:prstGeom>
        </p:spPr>
      </p:pic>
      <p:sp>
        <p:nvSpPr>
          <p:cNvPr id="2" name="TextBox 1">
            <a:extLst>
              <a:ext uri="{FF2B5EF4-FFF2-40B4-BE49-F238E27FC236}">
                <a16:creationId xmlns:a16="http://schemas.microsoft.com/office/drawing/2014/main" id="{5F963A3B-FE2E-ACDE-4A13-7DB801290009}"/>
              </a:ext>
            </a:extLst>
          </p:cNvPr>
          <p:cNvSpPr txBox="1"/>
          <p:nvPr/>
        </p:nvSpPr>
        <p:spPr>
          <a:xfrm>
            <a:off x="634747" y="203379"/>
            <a:ext cx="9243152" cy="830997"/>
          </a:xfrm>
          <a:prstGeom prst="rect">
            <a:avLst/>
          </a:prstGeom>
          <a:noFill/>
        </p:spPr>
        <p:txBody>
          <a:bodyPr wrap="square" rtlCol="0">
            <a:spAutoFit/>
          </a:bodyPr>
          <a:lstStyle/>
          <a:p>
            <a:r>
              <a:rPr lang="en-IN" sz="4800" dirty="0"/>
              <a:t>Methodology</a:t>
            </a:r>
          </a:p>
        </p:txBody>
      </p:sp>
      <p:sp>
        <p:nvSpPr>
          <p:cNvPr id="4" name="TextBox 3">
            <a:extLst>
              <a:ext uri="{FF2B5EF4-FFF2-40B4-BE49-F238E27FC236}">
                <a16:creationId xmlns:a16="http://schemas.microsoft.com/office/drawing/2014/main" id="{5FAF7589-13FC-EBFD-FB75-60B7A4BE7E52}"/>
              </a:ext>
            </a:extLst>
          </p:cNvPr>
          <p:cNvSpPr txBox="1"/>
          <p:nvPr/>
        </p:nvSpPr>
        <p:spPr>
          <a:xfrm>
            <a:off x="770562" y="1176377"/>
            <a:ext cx="1613042" cy="646331"/>
          </a:xfrm>
          <a:prstGeom prst="rect">
            <a:avLst/>
          </a:prstGeom>
          <a:noFill/>
        </p:spPr>
        <p:txBody>
          <a:bodyPr wrap="square" rtlCol="0">
            <a:spAutoFit/>
          </a:bodyPr>
          <a:lstStyle/>
          <a:p>
            <a:r>
              <a:rPr lang="en-IN" sz="3600" dirty="0"/>
              <a:t>Steps</a:t>
            </a:r>
            <a:r>
              <a:rPr lang="en-IN" dirty="0"/>
              <a:t>:</a:t>
            </a:r>
          </a:p>
        </p:txBody>
      </p:sp>
      <p:sp>
        <p:nvSpPr>
          <p:cNvPr id="5" name="TextBox 4">
            <a:extLst>
              <a:ext uri="{FF2B5EF4-FFF2-40B4-BE49-F238E27FC236}">
                <a16:creationId xmlns:a16="http://schemas.microsoft.com/office/drawing/2014/main" id="{F962F953-08B2-4E39-4C38-DD53F249557E}"/>
              </a:ext>
            </a:extLst>
          </p:cNvPr>
          <p:cNvSpPr txBox="1"/>
          <p:nvPr/>
        </p:nvSpPr>
        <p:spPr>
          <a:xfrm>
            <a:off x="395769" y="4316680"/>
            <a:ext cx="3153738" cy="646331"/>
          </a:xfrm>
          <a:prstGeom prst="rect">
            <a:avLst/>
          </a:prstGeom>
          <a:noFill/>
        </p:spPr>
        <p:txBody>
          <a:bodyPr wrap="square" rtlCol="0">
            <a:spAutoFit/>
          </a:bodyPr>
          <a:lstStyle/>
          <a:p>
            <a:r>
              <a:rPr lang="en-IN" sz="3600" dirty="0"/>
              <a:t>Tools</a:t>
            </a:r>
            <a:r>
              <a:rPr lang="en-IN" dirty="0"/>
              <a:t> </a:t>
            </a:r>
            <a:r>
              <a:rPr lang="en-IN" sz="3600" dirty="0"/>
              <a:t>Used</a:t>
            </a:r>
            <a:r>
              <a:rPr lang="en-IN" dirty="0"/>
              <a:t>:</a:t>
            </a:r>
          </a:p>
        </p:txBody>
      </p:sp>
      <p:sp>
        <p:nvSpPr>
          <p:cNvPr id="6" name="TextBox 5">
            <a:extLst>
              <a:ext uri="{FF2B5EF4-FFF2-40B4-BE49-F238E27FC236}">
                <a16:creationId xmlns:a16="http://schemas.microsoft.com/office/drawing/2014/main" id="{332BCC6C-4F9F-DFDE-BE78-4D24A1BDEB8F}"/>
              </a:ext>
            </a:extLst>
          </p:cNvPr>
          <p:cNvSpPr txBox="1"/>
          <p:nvPr/>
        </p:nvSpPr>
        <p:spPr>
          <a:xfrm>
            <a:off x="1972638" y="1682949"/>
            <a:ext cx="9243152" cy="2308324"/>
          </a:xfrm>
          <a:prstGeom prst="rect">
            <a:avLst/>
          </a:prstGeom>
          <a:noFill/>
        </p:spPr>
        <p:txBody>
          <a:bodyPr wrap="square" rtlCol="0">
            <a:spAutoFit/>
          </a:bodyPr>
          <a:lstStyle/>
          <a:p>
            <a:pPr marL="342900" indent="-342900">
              <a:buFont typeface="+mj-lt"/>
              <a:buAutoNum type="arabicPeriod"/>
            </a:pPr>
            <a:r>
              <a:rPr lang="en-IN" sz="2400" dirty="0"/>
              <a:t>Data Collection and Preparation</a:t>
            </a:r>
          </a:p>
          <a:p>
            <a:pPr marL="342900" indent="-342900">
              <a:buFont typeface="+mj-lt"/>
              <a:buAutoNum type="arabicPeriod"/>
            </a:pPr>
            <a:r>
              <a:rPr lang="en-IN" sz="2400" dirty="0"/>
              <a:t>CNN Model Architecture</a:t>
            </a:r>
          </a:p>
          <a:p>
            <a:pPr marL="342900" indent="-342900">
              <a:buFont typeface="+mj-lt"/>
              <a:buAutoNum type="arabicPeriod"/>
            </a:pPr>
            <a:r>
              <a:rPr lang="en-IN" sz="2400" dirty="0"/>
              <a:t>Model Training</a:t>
            </a:r>
          </a:p>
          <a:p>
            <a:pPr marL="342900" indent="-342900">
              <a:buFont typeface="+mj-lt"/>
              <a:buAutoNum type="arabicPeriod"/>
            </a:pPr>
            <a:r>
              <a:rPr lang="en-IN" sz="2400" dirty="0"/>
              <a:t>Real Time Face and Landmark Detection</a:t>
            </a:r>
          </a:p>
          <a:p>
            <a:pPr marL="342900" indent="-342900">
              <a:buFont typeface="+mj-lt"/>
              <a:buAutoNum type="arabicPeriod"/>
            </a:pPr>
            <a:r>
              <a:rPr lang="en-IN" sz="2400" dirty="0"/>
              <a:t>Drowsiness and Distraction Logic</a:t>
            </a:r>
          </a:p>
          <a:p>
            <a:pPr marL="342900" indent="-342900">
              <a:buFont typeface="+mj-lt"/>
              <a:buAutoNum type="arabicPeriod"/>
            </a:pPr>
            <a:r>
              <a:rPr lang="en-IN" sz="2400" dirty="0"/>
              <a:t>System Integration Alert</a:t>
            </a:r>
          </a:p>
        </p:txBody>
      </p:sp>
      <p:sp>
        <p:nvSpPr>
          <p:cNvPr id="8" name="TextBox 7">
            <a:extLst>
              <a:ext uri="{FF2B5EF4-FFF2-40B4-BE49-F238E27FC236}">
                <a16:creationId xmlns:a16="http://schemas.microsoft.com/office/drawing/2014/main" id="{9C999027-3BD9-86B7-F2E9-1FFF739CE0F5}"/>
              </a:ext>
            </a:extLst>
          </p:cNvPr>
          <p:cNvSpPr txBox="1"/>
          <p:nvPr/>
        </p:nvSpPr>
        <p:spPr>
          <a:xfrm>
            <a:off x="2383604" y="4963011"/>
            <a:ext cx="9243152" cy="2677656"/>
          </a:xfrm>
          <a:prstGeom prst="rect">
            <a:avLst/>
          </a:prstGeom>
          <a:noFill/>
        </p:spPr>
        <p:txBody>
          <a:bodyPr wrap="square" rtlCol="0">
            <a:spAutoFit/>
          </a:bodyPr>
          <a:lstStyle/>
          <a:p>
            <a:pPr marL="342900" indent="-342900">
              <a:buFont typeface="+mj-lt"/>
              <a:buAutoNum type="arabicPeriod"/>
            </a:pPr>
            <a:r>
              <a:rPr lang="en-IN" sz="2400" dirty="0"/>
              <a:t>OpenCV</a:t>
            </a:r>
          </a:p>
          <a:p>
            <a:pPr marL="342900" indent="-342900">
              <a:buFont typeface="+mj-lt"/>
              <a:buAutoNum type="arabicPeriod"/>
            </a:pPr>
            <a:r>
              <a:rPr lang="en-IN" sz="2400" dirty="0"/>
              <a:t>Torch Vision </a:t>
            </a:r>
          </a:p>
          <a:p>
            <a:pPr marL="342900" indent="-342900">
              <a:buFont typeface="+mj-lt"/>
              <a:buAutoNum type="arabicPeriod"/>
            </a:pPr>
            <a:r>
              <a:rPr lang="en-IN" sz="2400" dirty="0" err="1"/>
              <a:t>PyTorch</a:t>
            </a:r>
            <a:r>
              <a:rPr lang="en-IN" sz="2400" dirty="0"/>
              <a:t> Dataset API</a:t>
            </a:r>
          </a:p>
          <a:p>
            <a:pPr marL="342900" indent="-342900">
              <a:buFont typeface="+mj-lt"/>
              <a:buAutoNum type="arabicPeriod"/>
            </a:pPr>
            <a:r>
              <a:rPr lang="en-IN" sz="2400" dirty="0" err="1"/>
              <a:t>Torch.nn</a:t>
            </a:r>
            <a:r>
              <a:rPr lang="en-IN" sz="2400" dirty="0"/>
              <a:t> </a:t>
            </a:r>
          </a:p>
          <a:p>
            <a:pPr marL="342900" indent="-342900">
              <a:buFont typeface="+mj-lt"/>
              <a:buAutoNum type="arabicPeriod"/>
            </a:pPr>
            <a:r>
              <a:rPr lang="en-IN" sz="2400" dirty="0" err="1"/>
              <a:t>Torch.optim</a:t>
            </a:r>
            <a:endParaRPr lang="en-IN" sz="2400" dirty="0"/>
          </a:p>
          <a:p>
            <a:pPr marL="342900" indent="-342900">
              <a:buFont typeface="+mj-lt"/>
              <a:buAutoNum type="arabicPeriod"/>
            </a:pPr>
            <a:r>
              <a:rPr lang="en-IN" sz="2400" dirty="0" err="1"/>
              <a:t>Numpy</a:t>
            </a:r>
            <a:endParaRPr lang="en-IN" sz="2400" dirty="0"/>
          </a:p>
          <a:p>
            <a:pPr marL="342900" indent="-342900">
              <a:buFont typeface="+mj-lt"/>
              <a:buAutoNum type="arabicPeriod"/>
            </a:pPr>
            <a:r>
              <a:rPr lang="en-IN" sz="2400" dirty="0" err="1"/>
              <a:t>Scipy</a:t>
            </a:r>
            <a:r>
              <a:rPr lang="en-IN" sz="2400" dirty="0"/>
              <a:t>(for distance)</a:t>
            </a:r>
          </a:p>
        </p:txBody>
      </p:sp>
    </p:spTree>
    <p:extLst>
      <p:ext uri="{BB962C8B-B14F-4D97-AF65-F5344CB8AC3E}">
        <p14:creationId xmlns:p14="http://schemas.microsoft.com/office/powerpoint/2010/main" val="42672671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F20D233-10ED-6359-C2B9-FCEE4E8532E8}"/>
              </a:ext>
            </a:extLst>
          </p:cNvPr>
          <p:cNvPicPr>
            <a:picLocks noChangeAspect="1"/>
          </p:cNvPicPr>
          <p:nvPr/>
        </p:nvPicPr>
        <p:blipFill>
          <a:blip r:embed="rId2"/>
          <a:stretch>
            <a:fillRect/>
          </a:stretch>
        </p:blipFill>
        <p:spPr>
          <a:xfrm>
            <a:off x="5195591" y="2533429"/>
            <a:ext cx="4239217" cy="3162741"/>
          </a:xfrm>
          <a:prstGeom prst="rect">
            <a:avLst/>
          </a:prstGeom>
        </p:spPr>
      </p:pic>
      <p:sp>
        <p:nvSpPr>
          <p:cNvPr id="2" name="TextBox 1">
            <a:extLst>
              <a:ext uri="{FF2B5EF4-FFF2-40B4-BE49-F238E27FC236}">
                <a16:creationId xmlns:a16="http://schemas.microsoft.com/office/drawing/2014/main" id="{9A8083CA-849A-0C95-9145-1DE2BBB9E3C3}"/>
              </a:ext>
            </a:extLst>
          </p:cNvPr>
          <p:cNvSpPr txBox="1"/>
          <p:nvPr/>
        </p:nvSpPr>
        <p:spPr>
          <a:xfrm>
            <a:off x="727113" y="440675"/>
            <a:ext cx="9243152" cy="830997"/>
          </a:xfrm>
          <a:prstGeom prst="rect">
            <a:avLst/>
          </a:prstGeom>
          <a:noFill/>
        </p:spPr>
        <p:txBody>
          <a:bodyPr wrap="square" rtlCol="0">
            <a:spAutoFit/>
          </a:bodyPr>
          <a:lstStyle/>
          <a:p>
            <a:r>
              <a:rPr lang="en-IN" sz="4800" dirty="0"/>
              <a:t>Proposed Workflow</a:t>
            </a:r>
          </a:p>
        </p:txBody>
      </p:sp>
      <p:pic>
        <p:nvPicPr>
          <p:cNvPr id="7170" name="Picture 2" descr="Generated image">
            <a:extLst>
              <a:ext uri="{FF2B5EF4-FFF2-40B4-BE49-F238E27FC236}">
                <a16:creationId xmlns:a16="http://schemas.microsoft.com/office/drawing/2014/main" id="{6480147A-FA21-9897-BEE5-285B6F860BC0}"/>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t="6040" b="-3888"/>
          <a:stretch/>
        </p:blipFill>
        <p:spPr bwMode="auto">
          <a:xfrm>
            <a:off x="5348689" y="1358122"/>
            <a:ext cx="4381500" cy="6430803"/>
          </a:xfrm>
          <a:prstGeom prst="rect">
            <a:avLst/>
          </a:prstGeom>
          <a:noFill/>
          <a:effectLst>
            <a:outerShdw blurRad="50800" dist="50800" dir="5400000" sx="50000" sy="50000" algn="ctr" rotWithShape="0">
              <a:srgbClr val="000000">
                <a:alpha val="9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3897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19814" y="329803"/>
            <a:ext cx="8536305" cy="374809"/>
          </a:xfrm>
          <a:prstGeom prst="rect">
            <a:avLst/>
          </a:prstGeom>
          <a:noFill/>
          <a:ln/>
        </p:spPr>
        <p:txBody>
          <a:bodyPr wrap="none" lIns="0" tIns="0" rIns="0" bIns="0" rtlCol="0" anchor="t"/>
          <a:lstStyle/>
          <a:p>
            <a:pPr marL="0" indent="0">
              <a:lnSpc>
                <a:spcPts val="2950"/>
              </a:lnSpc>
              <a:buNone/>
            </a:pPr>
            <a:r>
              <a:rPr lang="en-US" sz="3200" dirty="0">
                <a:ea typeface="Alexandria Medium" pitchFamily="34" charset="-122"/>
                <a:cs typeface="Alexandria Medium" pitchFamily="34" charset="-120"/>
              </a:rPr>
              <a:t>Block Diagram of Proposed Drowsiness Detection System</a:t>
            </a:r>
            <a:endParaRPr lang="en-US" sz="3200" dirty="0"/>
          </a:p>
        </p:txBody>
      </p:sp>
      <p:pic>
        <p:nvPicPr>
          <p:cNvPr id="3" name="Image 0" descr="preencoded.png"/>
          <p:cNvPicPr>
            <a:picLocks noChangeAspect="1"/>
          </p:cNvPicPr>
          <p:nvPr/>
        </p:nvPicPr>
        <p:blipFill>
          <a:blip r:embed="rId3"/>
          <a:stretch>
            <a:fillRect/>
          </a:stretch>
        </p:blipFill>
        <p:spPr>
          <a:xfrm>
            <a:off x="3993504" y="1439168"/>
            <a:ext cx="5438418" cy="6181368"/>
          </a:xfrm>
          <a:prstGeom prst="rect">
            <a:avLst/>
          </a:prstGeom>
        </p:spPr>
      </p:pic>
      <p:sp>
        <p:nvSpPr>
          <p:cNvPr id="4" name="Text 1"/>
          <p:cNvSpPr/>
          <p:nvPr/>
        </p:nvSpPr>
        <p:spPr>
          <a:xfrm>
            <a:off x="419814" y="7305794"/>
            <a:ext cx="1799392" cy="224790"/>
          </a:xfrm>
          <a:prstGeom prst="rect">
            <a:avLst/>
          </a:prstGeom>
          <a:noFill/>
          <a:ln/>
        </p:spPr>
        <p:txBody>
          <a:bodyPr wrap="none" lIns="0" tIns="0" rIns="0" bIns="0" rtlCol="0" anchor="t"/>
          <a:lstStyle/>
          <a:p>
            <a:pPr marL="0" indent="0">
              <a:lnSpc>
                <a:spcPts val="1750"/>
              </a:lnSpc>
              <a:buNone/>
            </a:pPr>
            <a:endParaRPr lang="en-US" sz="1400" dirty="0"/>
          </a:p>
        </p:txBody>
      </p:sp>
      <p:sp>
        <p:nvSpPr>
          <p:cNvPr id="5" name="Text 2"/>
          <p:cNvSpPr/>
          <p:nvPr/>
        </p:nvSpPr>
        <p:spPr>
          <a:xfrm>
            <a:off x="419814" y="7710488"/>
            <a:ext cx="13790771" cy="191929"/>
          </a:xfrm>
          <a:prstGeom prst="rect">
            <a:avLst/>
          </a:prstGeom>
          <a:noFill/>
          <a:ln/>
        </p:spPr>
        <p:txBody>
          <a:bodyPr wrap="none" lIns="0" tIns="0" rIns="0" bIns="0" rtlCol="0" anchor="t"/>
          <a:lstStyle/>
          <a:p>
            <a:pPr marL="0" indent="0">
              <a:lnSpc>
                <a:spcPts val="1500"/>
              </a:lnSpc>
              <a:buNone/>
            </a:pPr>
            <a:endParaRPr lang="en-US" sz="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673</TotalTime>
  <Words>2144</Words>
  <Application>Microsoft Office PowerPoint</Application>
  <PresentationFormat>Custom</PresentationFormat>
  <Paragraphs>173</Paragraphs>
  <Slides>23</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Alexandria Medium</vt:lpstr>
      <vt:lpstr>Wingdings</vt:lpstr>
      <vt:lpstr>Source Sans Pro</vt:lpstr>
      <vt:lpstr>Arial</vt:lpstr>
      <vt:lpstr>Bahnschrift</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BASAB SAHA</cp:lastModifiedBy>
  <cp:revision>7</cp:revision>
  <dcterms:created xsi:type="dcterms:W3CDTF">2024-12-04T14:36:32Z</dcterms:created>
  <dcterms:modified xsi:type="dcterms:W3CDTF">2025-06-01T05:46:16Z</dcterms:modified>
</cp:coreProperties>
</file>